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49"/>
  </p:notesMasterIdLst>
  <p:sldIdLst>
    <p:sldId id="256" r:id="rId2"/>
    <p:sldId id="257" r:id="rId3"/>
    <p:sldId id="258" r:id="rId4"/>
    <p:sldId id="310" r:id="rId5"/>
    <p:sldId id="311" r:id="rId6"/>
    <p:sldId id="313" r:id="rId7"/>
    <p:sldId id="312" r:id="rId8"/>
    <p:sldId id="260" r:id="rId9"/>
    <p:sldId id="287" r:id="rId10"/>
    <p:sldId id="298" r:id="rId11"/>
    <p:sldId id="299" r:id="rId12"/>
    <p:sldId id="314" r:id="rId13"/>
    <p:sldId id="306" r:id="rId14"/>
    <p:sldId id="274" r:id="rId15"/>
    <p:sldId id="277" r:id="rId16"/>
    <p:sldId id="275" r:id="rId17"/>
    <p:sldId id="296" r:id="rId18"/>
    <p:sldId id="276" r:id="rId19"/>
    <p:sldId id="286" r:id="rId20"/>
    <p:sldId id="278" r:id="rId21"/>
    <p:sldId id="280" r:id="rId22"/>
    <p:sldId id="285" r:id="rId23"/>
    <p:sldId id="281" r:id="rId24"/>
    <p:sldId id="283" r:id="rId25"/>
    <p:sldId id="284" r:id="rId26"/>
    <p:sldId id="301" r:id="rId27"/>
    <p:sldId id="288" r:id="rId28"/>
    <p:sldId id="289" r:id="rId29"/>
    <p:sldId id="290" r:id="rId30"/>
    <p:sldId id="291" r:id="rId31"/>
    <p:sldId id="265" r:id="rId32"/>
    <p:sldId id="266" r:id="rId33"/>
    <p:sldId id="267" r:id="rId34"/>
    <p:sldId id="297" r:id="rId35"/>
    <p:sldId id="294" r:id="rId36"/>
    <p:sldId id="295" r:id="rId37"/>
    <p:sldId id="293" r:id="rId38"/>
    <p:sldId id="268" r:id="rId39"/>
    <p:sldId id="271" r:id="rId40"/>
    <p:sldId id="307" r:id="rId41"/>
    <p:sldId id="302" r:id="rId42"/>
    <p:sldId id="305" r:id="rId43"/>
    <p:sldId id="303" r:id="rId44"/>
    <p:sldId id="272" r:id="rId45"/>
    <p:sldId id="309" r:id="rId46"/>
    <p:sldId id="273" r:id="rId47"/>
    <p:sldId id="308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76A0"/>
    <a:srgbClr val="686F3A"/>
    <a:srgbClr val="0099FF"/>
    <a:srgbClr val="CCFFFF"/>
    <a:srgbClr val="00FFFF"/>
    <a:srgbClr val="000000"/>
    <a:srgbClr val="F3F3F3"/>
    <a:srgbClr val="F5F5F5"/>
    <a:srgbClr val="EEEEEE"/>
    <a:srgbClr val="E8E8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0" autoAdjust="0"/>
    <p:restoredTop sz="98592" autoAdjust="0"/>
  </p:normalViewPr>
  <p:slideViewPr>
    <p:cSldViewPr>
      <p:cViewPr varScale="1">
        <p:scale>
          <a:sx n="112" d="100"/>
          <a:sy n="112" d="100"/>
        </p:scale>
        <p:origin x="-9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38120-CD16-412A-B49B-9A55C6098018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01C8B-9D94-423E-873C-7C85B00E54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ir titl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24200" y="-457200"/>
            <a:ext cx="527634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51038"/>
            <a:ext cx="4953000" cy="2193831"/>
          </a:xfrm>
        </p:spPr>
        <p:txBody>
          <a:bodyPr anchor="b" anchorCtr="0">
            <a:normAutofit/>
            <a:scene3d>
              <a:camera prst="orthographicFront"/>
              <a:lightRig rig="balanced" dir="t"/>
            </a:scene3d>
          </a:bodyPr>
          <a:lstStyle>
            <a:lvl1pPr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04618"/>
            <a:ext cx="5715000" cy="1413475"/>
          </a:xfrm>
        </p:spPr>
        <p:txBody>
          <a:bodyPr>
            <a:normAutofit/>
            <a:scene3d>
              <a:camera prst="orthographicFront"/>
              <a:lightRig rig="twoPt" dir="t"/>
            </a:scene3d>
          </a:bodyPr>
          <a:lstStyle>
            <a:lvl1pPr marL="0" indent="0" algn="l">
              <a:buNone/>
              <a:defRPr sz="1800" b="0" kern="1200">
                <a:solidFill>
                  <a:schemeClr val="tx2"/>
                </a:solidFill>
                <a:effectLst>
                  <a:outerShdw blurRad="12700" dist="12700" dir="3000000" algn="ctr" rotWithShape="0">
                    <a:schemeClr val="bg1">
                      <a:lumMod val="85000"/>
                      <a:alpha val="6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Snitchcopter</a:t>
            </a:r>
            <a:endParaRPr lang="en-US" dirty="0"/>
          </a:p>
        </p:txBody>
      </p:sp>
      <p:sp>
        <p:nvSpPr>
          <p:cNvPr id="20482" name="AutoShape 2" descr="Inline image 1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1"/>
            <a:ext cx="1676400" cy="50752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1"/>
            <a:ext cx="5867400" cy="50752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Snitchcopter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590800"/>
            <a:ext cx="5943600" cy="1447800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balanced" dir="t"/>
            </a:scene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b="0" kern="1200" cap="none" spc="100" baseline="0">
                <a:solidFill>
                  <a:schemeClr val="tx2"/>
                </a:solidFill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2900" y="4038601"/>
            <a:ext cx="5943600" cy="1143000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woPt" dir="t"/>
            </a:scene3d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SzPct val="80000"/>
              <a:buFont typeface="Wingdings" pitchFamily="2" charset="2"/>
              <a:buNone/>
              <a:defRPr sz="1800" b="0" kern="1200">
                <a:solidFill>
                  <a:schemeClr val="tx2"/>
                </a:solidFill>
                <a:effectLst>
                  <a:outerShdw blurRad="12700" dist="12700" dir="3000000" algn="ctr" rotWithShape="0">
                    <a:schemeClr val="bg1">
                      <a:lumMod val="85000"/>
                      <a:alpha val="6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Air title.png"/>
          <p:cNvPicPr>
            <a:picLocks noChangeAspect="1"/>
          </p:cNvPicPr>
          <p:nvPr/>
        </p:nvPicPr>
        <p:blipFill>
          <a:blip r:embed="rId2" cstate="print"/>
          <a:srcRect l="42293" t="29512" r="38657" b="34962"/>
          <a:stretch>
            <a:fillRect/>
          </a:stretch>
        </p:blipFill>
        <p:spPr>
          <a:xfrm>
            <a:off x="0" y="0"/>
            <a:ext cx="1475880" cy="3577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951039"/>
            <a:ext cx="2743200" cy="3886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buFont typeface="Wingdings" pitchFamily="2" charset="2"/>
              <a:buChar char="Ë"/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951039"/>
            <a:ext cx="2743200" cy="3886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79822045-F852-432A-8439-4C4D1E71E8F1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660619"/>
            <a:ext cx="2743200" cy="827087"/>
          </a:xfrm>
        </p:spPr>
        <p:txBody>
          <a:bodyPr anchor="ctr" anchorCtr="0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0200" y="2667000"/>
            <a:ext cx="2743200" cy="3170238"/>
          </a:xfrm>
        </p:spPr>
        <p:txBody>
          <a:bodyPr>
            <a:normAutofit/>
          </a:bodyPr>
          <a:lstStyle>
            <a:lvl1pPr>
              <a:defRPr sz="1800" b="0"/>
            </a:lvl1pPr>
            <a:lvl2pPr>
              <a:defRPr sz="1800" b="0"/>
            </a:lvl2pPr>
            <a:lvl3pPr>
              <a:defRPr sz="1800" b="0"/>
            </a:lvl3pPr>
            <a:lvl4pPr>
              <a:defRPr sz="1800" b="0"/>
            </a:lvl4pPr>
            <a:lvl5pPr>
              <a:defRPr sz="18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60619"/>
            <a:ext cx="2743200" cy="827087"/>
          </a:xfrm>
        </p:spPr>
        <p:txBody>
          <a:bodyPr anchor="ctr" anchorCtr="0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667000"/>
            <a:ext cx="2743200" cy="3170238"/>
          </a:xfrm>
        </p:spPr>
        <p:txBody>
          <a:bodyPr>
            <a:normAutofit/>
          </a:bodyPr>
          <a:lstStyle>
            <a:lvl1pPr>
              <a:defRPr sz="1800" b="0"/>
            </a:lvl1pPr>
            <a:lvl2pPr>
              <a:defRPr sz="1800" b="0"/>
            </a:lvl2pPr>
            <a:lvl3pPr>
              <a:defRPr sz="1800" b="0"/>
            </a:lvl3pPr>
            <a:lvl4pPr>
              <a:defRPr sz="1800" b="0"/>
            </a:lvl4pPr>
            <a:lvl5pPr>
              <a:defRPr sz="18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pic>
        <p:nvPicPr>
          <p:cNvPr id="5" name="Picture 4" descr="Air title.png"/>
          <p:cNvPicPr>
            <a:picLocks noChangeAspect="1"/>
          </p:cNvPicPr>
          <p:nvPr/>
        </p:nvPicPr>
        <p:blipFill>
          <a:blip r:embed="rId2" cstate="print"/>
          <a:srcRect l="42293" t="29512" r="38657" b="34962"/>
          <a:stretch>
            <a:fillRect/>
          </a:stretch>
        </p:blipFill>
        <p:spPr>
          <a:xfrm>
            <a:off x="0" y="0"/>
            <a:ext cx="1475880" cy="3577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936750"/>
          </a:xfrm>
        </p:spPr>
        <p:txBody>
          <a:bodyPr anchor="ctr" anchorCtr="0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838200"/>
            <a:ext cx="36576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200399"/>
            <a:ext cx="2703513" cy="26368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2" cy="193675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cap="none" spc="100" baseline="0">
                <a:solidFill>
                  <a:schemeClr val="tx2"/>
                </a:solidFill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838200"/>
            <a:ext cx="3657600" cy="4572000"/>
          </a:xfrm>
          <a:prstGeom prst="rect">
            <a:avLst/>
          </a:prstGeom>
          <a:ln>
            <a:noFill/>
          </a:ln>
          <a:effectLst>
            <a:reflection blurRad="42700" stA="30000" endPos="20000" dist="40000" dir="5400000" sy="-100000" algn="bl" rotWithShape="0"/>
          </a:effectLst>
          <a:scene3d>
            <a:camera prst="perspectiveContrastingLeftFacing">
              <a:rot lat="295432" lon="20402243" rev="52222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200398"/>
            <a:ext cx="2703512" cy="263683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600"/>
              </a:spcBef>
              <a:buSzPct val="8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936377"/>
            <a:ext cx="59436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kern="120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April 30th,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kern="120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err="1" smtClean="0"/>
              <a:t>Snitchcopter</a:t>
            </a:r>
            <a:endParaRPr lang="en-US" dirty="0"/>
          </a:p>
        </p:txBody>
      </p:sp>
      <p:pic>
        <p:nvPicPr>
          <p:cNvPr id="8" name="Picture 7" descr="dandelion.png"/>
          <p:cNvPicPr>
            <a:picLocks noChangeAspect="1"/>
          </p:cNvPicPr>
          <p:nvPr/>
        </p:nvPicPr>
        <p:blipFill>
          <a:blip r:embed="rId13" cstate="print"/>
          <a:srcRect r="19766" b="20000"/>
          <a:stretch>
            <a:fillRect/>
          </a:stretch>
        </p:blipFill>
        <p:spPr>
          <a:xfrm>
            <a:off x="7772400" y="3200400"/>
            <a:ext cx="1371600" cy="3657600"/>
          </a:xfrm>
          <a:prstGeom prst="rect">
            <a:avLst/>
          </a:prstGeom>
        </p:spPr>
      </p:pic>
      <p:pic>
        <p:nvPicPr>
          <p:cNvPr id="10" name="Picture 9" descr="Air title.png"/>
          <p:cNvPicPr>
            <a:picLocks noChangeAspect="1"/>
          </p:cNvPicPr>
          <p:nvPr/>
        </p:nvPicPr>
        <p:blipFill>
          <a:blip r:embed="rId14" cstate="print"/>
          <a:srcRect l="42293" t="29512" r="38657" b="34962"/>
          <a:stretch>
            <a:fillRect/>
          </a:stretch>
        </p:blipFill>
        <p:spPr>
          <a:xfrm>
            <a:off x="0" y="0"/>
            <a:ext cx="1475880" cy="3577380"/>
          </a:xfrm>
          <a:prstGeom prst="rect">
            <a:avLst/>
          </a:prstGeom>
        </p:spPr>
      </p:pic>
      <p:sp>
        <p:nvSpPr>
          <p:cNvPr id="21506" name="AutoShape 2" descr="Inline image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AutoShape 4" descr="Inline image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0" name="AutoShape 6" descr="Inline image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 descr="snitch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472"/>
          <a:stretch>
            <a:fillRect/>
          </a:stretch>
        </p:blipFill>
        <p:spPr>
          <a:xfrm>
            <a:off x="8305800" y="4953000"/>
            <a:ext cx="733425" cy="93345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>
              <a:defRPr sz="10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 algn="r"/>
            <a:fld id="{DF28FB93-0A08-4E7D-8E63-9EFA29F1E093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600" b="1" kern="1200" cap="none" spc="100" baseline="0">
          <a:solidFill>
            <a:schemeClr val="tx2"/>
          </a:solidFill>
          <a:effectLst>
            <a:outerShdw blurRad="127000" algn="ctr" rotWithShape="0">
              <a:schemeClr val="bg1">
                <a:alpha val="50000"/>
              </a:schemeClr>
            </a:outerShdw>
          </a:effectLst>
          <a:latin typeface="Garamond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600"/>
        </a:spcBef>
        <a:buSzPct val="80000"/>
        <a:buFont typeface="Wingdings" pitchFamily="2" charset="2"/>
        <a:buChar char=""/>
        <a:defRPr sz="2000" kern="1200">
          <a:solidFill>
            <a:schemeClr val="tx2"/>
          </a:solidFill>
          <a:latin typeface="Adobe Garamond Pro Bold" pitchFamily="18" charset="0"/>
          <a:ea typeface="+mn-ea"/>
          <a:cs typeface="+mn-cs"/>
        </a:defRPr>
      </a:lvl1pPr>
      <a:lvl2pPr marL="631825" indent="-282575" algn="l" defTabSz="914400" rtl="0" eaLnBrk="1" latinLnBrk="0" hangingPunct="1">
        <a:lnSpc>
          <a:spcPct val="100000"/>
        </a:lnSpc>
        <a:spcBef>
          <a:spcPts val="1600"/>
        </a:spcBef>
        <a:buSzPct val="60000"/>
        <a:buFont typeface="Wingdings" pitchFamily="2" charset="2"/>
        <a:buChar char="Ø"/>
        <a:defRPr sz="1800" kern="1200">
          <a:solidFill>
            <a:schemeClr val="tx2"/>
          </a:solidFill>
          <a:latin typeface="Adobe Garamond Pro Bold" pitchFamily="18" charset="0"/>
          <a:ea typeface="+mn-ea"/>
          <a:cs typeface="+mn-cs"/>
        </a:defRPr>
      </a:lvl2pPr>
      <a:lvl3pPr marL="914400" indent="-282575" algn="l" defTabSz="914400" rtl="0" eaLnBrk="1" latinLnBrk="0" hangingPunct="1">
        <a:lnSpc>
          <a:spcPct val="100000"/>
        </a:lnSpc>
        <a:spcBef>
          <a:spcPts val="1600"/>
        </a:spcBef>
        <a:buSzPct val="70000"/>
        <a:buFont typeface="Wingdings" pitchFamily="2" charset="2"/>
        <a:buChar char="§"/>
        <a:defRPr sz="1800" kern="1200">
          <a:solidFill>
            <a:schemeClr val="tx2"/>
          </a:solidFill>
          <a:latin typeface="Adobe Garamond Pro Bold" pitchFamily="18" charset="0"/>
          <a:ea typeface="+mn-ea"/>
          <a:cs typeface="+mn-cs"/>
        </a:defRPr>
      </a:lvl3pPr>
      <a:lvl4pPr marL="1196975" indent="-282575" algn="l" defTabSz="914400" rtl="0" eaLnBrk="1" latinLnBrk="0" hangingPunct="1">
        <a:lnSpc>
          <a:spcPct val="100000"/>
        </a:lnSpc>
        <a:spcBef>
          <a:spcPts val="1600"/>
        </a:spcBef>
        <a:buSzPct val="60000"/>
        <a:buFont typeface="Wingdings" pitchFamily="2" charset="2"/>
        <a:buChar char="Ë"/>
        <a:defRPr sz="1800" kern="1200">
          <a:solidFill>
            <a:schemeClr val="tx2"/>
          </a:solidFill>
          <a:latin typeface="Adobe Garamond Pro Bold" pitchFamily="18" charset="0"/>
          <a:ea typeface="+mn-ea"/>
          <a:cs typeface="+mn-cs"/>
        </a:defRPr>
      </a:lvl4pPr>
      <a:lvl5pPr marL="1492250" indent="-295275" algn="l" defTabSz="914400" rtl="0" eaLnBrk="1" latinLnBrk="0" hangingPunct="1">
        <a:lnSpc>
          <a:spcPct val="100000"/>
        </a:lnSpc>
        <a:spcBef>
          <a:spcPts val="1600"/>
        </a:spcBef>
        <a:buSzPct val="70000"/>
        <a:buFont typeface="Wingdings" pitchFamily="2" charset="2"/>
        <a:buChar char="®"/>
        <a:defRPr sz="1800" kern="1200">
          <a:solidFill>
            <a:schemeClr val="tx2"/>
          </a:solidFill>
          <a:latin typeface="Adobe Garamond Pro Bold" pitchFamily="18" charset="0"/>
          <a:ea typeface="+mn-ea"/>
          <a:cs typeface="+mn-cs"/>
        </a:defRPr>
      </a:lvl5pPr>
      <a:lvl6pPr marL="1774825" indent="-282575" algn="l" defTabSz="914400" rtl="0" eaLnBrk="1" latinLnBrk="0" hangingPunct="1">
        <a:lnSpc>
          <a:spcPct val="100000"/>
        </a:lnSpc>
        <a:spcBef>
          <a:spcPts val="1600"/>
        </a:spcBef>
        <a:buSzPct val="60000"/>
        <a:buFont typeface="Wingdings" pitchFamily="2" charset="2"/>
        <a:buChar char="Ë"/>
        <a:defRPr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057400" indent="-282575" algn="l" defTabSz="914400" rtl="0" eaLnBrk="1" latinLnBrk="0" hangingPunct="1">
        <a:lnSpc>
          <a:spcPct val="100000"/>
        </a:lnSpc>
        <a:spcBef>
          <a:spcPts val="1600"/>
        </a:spcBef>
        <a:buSzPct val="70000"/>
        <a:buFont typeface="Wingdings" pitchFamily="2" charset="2"/>
        <a:buChar char="®"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2339975" indent="-282575" algn="l" defTabSz="914400" rtl="0" eaLnBrk="1" latinLnBrk="0" hangingPunct="1">
        <a:lnSpc>
          <a:spcPct val="100000"/>
        </a:lnSpc>
        <a:spcBef>
          <a:spcPts val="1600"/>
        </a:spcBef>
        <a:buSzPct val="60000"/>
        <a:buFont typeface="Wingdings" pitchFamily="2" charset="2"/>
        <a:buChar char="Ë"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2622550" indent="-282575" algn="l" defTabSz="914400" rtl="0" eaLnBrk="1" latinLnBrk="0" hangingPunct="1">
        <a:lnSpc>
          <a:spcPct val="100000"/>
        </a:lnSpc>
        <a:spcBef>
          <a:spcPts val="1600"/>
        </a:spcBef>
        <a:buSzPct val="70000"/>
        <a:buFont typeface="Wingdings" pitchFamily="2" charset="2"/>
        <a:buChar char="®"/>
        <a:defRPr sz="1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E90\presentation\Audio_0002.wav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tudents\Students\2012\aburka1\E90\presentation\quadfail.mp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tudents\Students\2012\aburka1\E90\presentation\y-axis-test.mp4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tudents\Students\2012\aburka1\E90\presentation\stab_not_trim_1.mov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tudents\Students\2012\aburka1\E90\presentation\stableornot_0001.wmv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tudents\Students\2012\aburka1\E90\presentation\bounce.wmv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066800" y="457200"/>
            <a:ext cx="4953000" cy="2193831"/>
          </a:xfrm>
        </p:spPr>
        <p:txBody>
          <a:bodyPr/>
          <a:lstStyle/>
          <a:p>
            <a:r>
              <a:rPr lang="en-US" b="1" dirty="0" err="1" smtClean="0"/>
              <a:t>Snitchcopter</a:t>
            </a:r>
            <a:endParaRPr lang="en-US" b="1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>
          <a:xfrm>
            <a:off x="2286000" y="4114800"/>
            <a:ext cx="5715000" cy="191998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aramond Pro Bold" pitchFamily="18" charset="0"/>
              </a:rPr>
              <a:t>Alex </a:t>
            </a:r>
            <a:r>
              <a:rPr lang="en-US" dirty="0" err="1" smtClean="0">
                <a:latin typeface="Adobe Garamond Pro Bold" pitchFamily="18" charset="0"/>
              </a:rPr>
              <a:t>Burka</a:t>
            </a:r>
            <a:endParaRPr lang="en-US" dirty="0" smtClean="0">
              <a:latin typeface="Adobe Garamond Pro Bold" pitchFamily="18" charset="0"/>
            </a:endParaRPr>
          </a:p>
          <a:p>
            <a:r>
              <a:rPr lang="en-US" dirty="0" smtClean="0">
                <a:latin typeface="Adobe Garamond Pro Bold" pitchFamily="18" charset="0"/>
              </a:rPr>
              <a:t>David Saltzman</a:t>
            </a:r>
          </a:p>
          <a:p>
            <a:r>
              <a:rPr lang="en-US" dirty="0" smtClean="0">
                <a:latin typeface="Adobe Garamond Pro Bold" pitchFamily="18" charset="0"/>
              </a:rPr>
              <a:t>Advisers: Erik Cheever, Matt </a:t>
            </a:r>
            <a:r>
              <a:rPr lang="en-US" dirty="0" err="1" smtClean="0">
                <a:latin typeface="Adobe Garamond Pro Bold" pitchFamily="18" charset="0"/>
              </a:rPr>
              <a:t>Zucker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Math: Complementary Filter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4343400"/>
            <a:ext cx="5943600" cy="1949823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2400" dirty="0" smtClean="0"/>
              <a:t>V</a:t>
            </a:r>
            <a:r>
              <a:rPr lang="en-US" sz="2400" baseline="-25000" dirty="0" smtClean="0"/>
              <a:t>est</a:t>
            </a:r>
            <a:r>
              <a:rPr lang="en-US" sz="2400" dirty="0" smtClean="0"/>
              <a:t> = running estimate of gravity vector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V</a:t>
            </a:r>
            <a:r>
              <a:rPr lang="en-US" sz="2400" baseline="-25000" dirty="0" smtClean="0"/>
              <a:t>acc</a:t>
            </a:r>
            <a:r>
              <a:rPr lang="en-US" sz="2400" dirty="0" smtClean="0"/>
              <a:t> = current gravity vector (accelerometer)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V</a:t>
            </a:r>
            <a:r>
              <a:rPr lang="en-US" sz="2400" baseline="-25000" dirty="0" smtClean="0"/>
              <a:t>gyro</a:t>
            </a:r>
            <a:r>
              <a:rPr lang="en-US" sz="2400" dirty="0" smtClean="0"/>
              <a:t> = V</a:t>
            </a:r>
            <a:r>
              <a:rPr lang="en-US" sz="2400" baseline="-25000" dirty="0" smtClean="0"/>
              <a:t>est</a:t>
            </a:r>
            <a:r>
              <a:rPr lang="en-US" sz="2400" dirty="0" smtClean="0"/>
              <a:t> * R(gyro angles)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Complementary filter :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533400" y="1371600"/>
            <a:ext cx="8048625" cy="2743200"/>
            <a:chOff x="914400" y="1143000"/>
            <a:chExt cx="8048625" cy="2743200"/>
          </a:xfrm>
        </p:grpSpPr>
        <p:sp>
          <p:nvSpPr>
            <p:cNvPr id="42" name="Rectangle 41"/>
            <p:cNvSpPr/>
            <p:nvPr/>
          </p:nvSpPr>
          <p:spPr>
            <a:xfrm>
              <a:off x="2514600" y="1143000"/>
              <a:ext cx="4343400" cy="2667000"/>
            </a:xfrm>
            <a:prstGeom prst="rect">
              <a:avLst/>
            </a:prstGeom>
            <a:solidFill>
              <a:srgbClr val="0099FF">
                <a:alpha val="5098"/>
              </a:srgb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4400" y="3152775"/>
              <a:ext cx="800100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4400" y="1219200"/>
              <a:ext cx="800100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Rectangle 38"/>
            <p:cNvSpPr/>
            <p:nvPr/>
          </p:nvSpPr>
          <p:spPr>
            <a:xfrm>
              <a:off x="3048000" y="1257300"/>
              <a:ext cx="12954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Low-Pass Filter</a:t>
              </a:r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971800" y="2362200"/>
              <a:ext cx="12954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Numeric Integration</a:t>
              </a:r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029200" y="2362200"/>
              <a:ext cx="12954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High-Pass Filter</a:t>
              </a:r>
              <a:endParaRPr lang="en-US" dirty="0"/>
            </a:p>
          </p:txBody>
        </p:sp>
        <p:sp>
          <p:nvSpPr>
            <p:cNvPr id="43" name="Oval 42"/>
            <p:cNvSpPr/>
            <p:nvPr/>
          </p:nvSpPr>
          <p:spPr>
            <a:xfrm>
              <a:off x="5486400" y="1371600"/>
              <a:ext cx="381000" cy="38100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l-GR" dirty="0" smtClean="0"/>
                <a:t>Σ</a:t>
              </a:r>
              <a:endParaRPr lang="en-US" dirty="0"/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flipV="1">
              <a:off x="1714500" y="1571625"/>
              <a:ext cx="8001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stCxn id="1041" idx="3"/>
            </p:cNvCxnSpPr>
            <p:nvPr/>
          </p:nvCxnSpPr>
          <p:spPr>
            <a:xfrm flipV="1">
              <a:off x="1714500" y="3505200"/>
              <a:ext cx="800100" cy="142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2514600" y="1581150"/>
              <a:ext cx="5334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>
              <a:stCxn id="39" idx="3"/>
              <a:endCxn id="43" idx="2"/>
            </p:cNvCxnSpPr>
            <p:nvPr/>
          </p:nvCxnSpPr>
          <p:spPr>
            <a:xfrm>
              <a:off x="4343400" y="1562100"/>
              <a:ext cx="1143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2514600" y="3505200"/>
              <a:ext cx="43434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endCxn id="40" idx="2"/>
            </p:cNvCxnSpPr>
            <p:nvPr/>
          </p:nvCxnSpPr>
          <p:spPr>
            <a:xfrm flipV="1">
              <a:off x="3581400" y="2971800"/>
              <a:ext cx="0" cy="5334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>
              <a:stCxn id="40" idx="3"/>
              <a:endCxn id="41" idx="1"/>
            </p:cNvCxnSpPr>
            <p:nvPr/>
          </p:nvCxnSpPr>
          <p:spPr>
            <a:xfrm>
              <a:off x="4267200" y="2667000"/>
              <a:ext cx="762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>
              <a:stCxn id="41" idx="0"/>
              <a:endCxn id="43" idx="4"/>
            </p:cNvCxnSpPr>
            <p:nvPr/>
          </p:nvCxnSpPr>
          <p:spPr>
            <a:xfrm flipV="1">
              <a:off x="5676900" y="1752600"/>
              <a:ext cx="0" cy="609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stCxn id="43" idx="6"/>
            </p:cNvCxnSpPr>
            <p:nvPr/>
          </p:nvCxnSpPr>
          <p:spPr>
            <a:xfrm>
              <a:off x="5867400" y="1562100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 flipV="1">
              <a:off x="6867525" y="1562100"/>
              <a:ext cx="8001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 flipV="1">
              <a:off x="6867525" y="3505200"/>
              <a:ext cx="8001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80" name="Rectangle 79"/>
            <p:cNvSpPr/>
            <p:nvPr/>
          </p:nvSpPr>
          <p:spPr>
            <a:xfrm>
              <a:off x="7648575" y="1257300"/>
              <a:ext cx="12954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Angle</a:t>
              </a:r>
              <a:endParaRPr lang="en-US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7667625" y="3209925"/>
              <a:ext cx="12954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Angular Velocity</a:t>
              </a:r>
              <a:endParaRPr lang="en-US" dirty="0"/>
            </a:p>
          </p:txBody>
        </p:sp>
      </p:grpSp>
      <p:pic>
        <p:nvPicPr>
          <p:cNvPr id="33" name="Picture 32" descr="eqn4434 (7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5791200"/>
            <a:ext cx="2438400" cy="633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Math: </a:t>
            </a:r>
            <a:r>
              <a:rPr lang="en-US" dirty="0" smtClean="0"/>
              <a:t>Gyro integration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0" name="Content Placeholder 2"/>
          <p:cNvSpPr>
            <a:spLocks noGrp="1"/>
          </p:cNvSpPr>
          <p:nvPr>
            <p:ph idx="1"/>
          </p:nvPr>
        </p:nvSpPr>
        <p:spPr>
          <a:xfrm>
            <a:off x="1371600" y="1447800"/>
            <a:ext cx="6248400" cy="1219199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Gyroscope measures angular velocity:</a:t>
            </a:r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To track angles, integrate:</a:t>
            </a:r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Incorporating corrections:  </a:t>
            </a:r>
            <a:endParaRPr lang="en-US" dirty="0" smtClean="0"/>
          </a:p>
        </p:txBody>
      </p:sp>
      <p:pic>
        <p:nvPicPr>
          <p:cNvPr id="45" name="Picture 44" descr="eqn4434 (4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045025"/>
            <a:ext cx="1981200" cy="956159"/>
          </a:xfrm>
          <a:prstGeom prst="rect">
            <a:avLst/>
          </a:prstGeom>
        </p:spPr>
      </p:pic>
      <p:pic>
        <p:nvPicPr>
          <p:cNvPr id="47" name="Picture 46" descr="eqn4434 (5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40401" y="1639542"/>
            <a:ext cx="1371600" cy="870500"/>
          </a:xfrm>
          <a:prstGeom prst="rect">
            <a:avLst/>
          </a:prstGeom>
        </p:spPr>
      </p:pic>
      <p:pic>
        <p:nvPicPr>
          <p:cNvPr id="48" name="Picture 47" descr="eqn4434 (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425074"/>
            <a:ext cx="3429000" cy="95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Math: Direction Cosine Matrix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911725" y="1143000"/>
            <a:ext cx="914400" cy="1066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DCM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6324600" y="4038600"/>
            <a:ext cx="914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∆</a:t>
            </a:r>
            <a:r>
              <a:rPr lang="en-US" dirty="0" smtClean="0"/>
              <a:t>DCM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2667000" y="4038600"/>
            <a:ext cx="9906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angular velocity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2667000" y="2284943"/>
            <a:ext cx="9906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gravity vector</a:t>
            </a:r>
            <a:endParaRPr lang="en-US" dirty="0"/>
          </a:p>
        </p:txBody>
      </p:sp>
      <p:sp>
        <p:nvSpPr>
          <p:cNvPr id="31" name="Flowchart: Summing Junction 30"/>
          <p:cNvSpPr/>
          <p:nvPr/>
        </p:nvSpPr>
        <p:spPr>
          <a:xfrm>
            <a:off x="5218906" y="2514600"/>
            <a:ext cx="304800" cy="304800"/>
          </a:xfrm>
          <a:prstGeom prst="flowChartSummingJunc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Elbow Connector 32"/>
          <p:cNvCxnSpPr>
            <a:stCxn id="25" idx="3"/>
            <a:endCxn id="31" idx="2"/>
          </p:cNvCxnSpPr>
          <p:nvPr/>
        </p:nvCxnSpPr>
        <p:spPr>
          <a:xfrm>
            <a:off x="3657600" y="2665943"/>
            <a:ext cx="1561306" cy="1057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owchart: Or 39"/>
          <p:cNvSpPr/>
          <p:nvPr/>
        </p:nvSpPr>
        <p:spPr>
          <a:xfrm>
            <a:off x="5218905" y="4267208"/>
            <a:ext cx="304800" cy="304800"/>
          </a:xfrm>
          <a:prstGeom prst="flowChar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Elbow Connector 41"/>
          <p:cNvCxnSpPr>
            <a:stCxn id="23" idx="3"/>
            <a:endCxn id="40" idx="2"/>
          </p:cNvCxnSpPr>
          <p:nvPr/>
        </p:nvCxnSpPr>
        <p:spPr>
          <a:xfrm>
            <a:off x="3657600" y="4419600"/>
            <a:ext cx="1561305" cy="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31" idx="4"/>
            <a:endCxn id="40" idx="0"/>
          </p:cNvCxnSpPr>
          <p:nvPr/>
        </p:nvCxnSpPr>
        <p:spPr>
          <a:xfrm rot="5400000">
            <a:off x="4647402" y="3543304"/>
            <a:ext cx="1447808" cy="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40" idx="6"/>
            <a:endCxn id="22" idx="1"/>
          </p:cNvCxnSpPr>
          <p:nvPr/>
        </p:nvCxnSpPr>
        <p:spPr>
          <a:xfrm flipV="1">
            <a:off x="5523705" y="4419600"/>
            <a:ext cx="800895" cy="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endCxn id="25" idx="1"/>
          </p:cNvCxnSpPr>
          <p:nvPr/>
        </p:nvCxnSpPr>
        <p:spPr>
          <a:xfrm>
            <a:off x="2286000" y="2665919"/>
            <a:ext cx="381000" cy="24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endCxn id="23" idx="1"/>
          </p:cNvCxnSpPr>
          <p:nvPr/>
        </p:nvCxnSpPr>
        <p:spPr>
          <a:xfrm flipV="1">
            <a:off x="2286000" y="4419600"/>
            <a:ext cx="381000" cy="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hape 70"/>
          <p:cNvCxnSpPr>
            <a:stCxn id="22" idx="0"/>
            <a:endCxn id="21" idx="3"/>
          </p:cNvCxnSpPr>
          <p:nvPr/>
        </p:nvCxnSpPr>
        <p:spPr>
          <a:xfrm rot="16200000" flipV="1">
            <a:off x="5122863" y="2379662"/>
            <a:ext cx="2362200" cy="955675"/>
          </a:xfrm>
          <a:prstGeom prst="bentConnector2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urved Connector 83"/>
          <p:cNvCxnSpPr>
            <a:stCxn id="21" idx="2"/>
            <a:endCxn id="31" idx="0"/>
          </p:cNvCxnSpPr>
          <p:nvPr/>
        </p:nvCxnSpPr>
        <p:spPr>
          <a:xfrm rot="16200000" flipH="1">
            <a:off x="5217715" y="2361009"/>
            <a:ext cx="304800" cy="2381"/>
          </a:xfrm>
          <a:prstGeom prst="curvedConnector3">
            <a:avLst>
              <a:gd name="adj1" fmla="val 50000"/>
            </a:avLst>
          </a:prstGeom>
          <a:ln w="2857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ontent Placeholder 2"/>
          <p:cNvSpPr>
            <a:spLocks noGrp="1"/>
          </p:cNvSpPr>
          <p:nvPr>
            <p:ph idx="1"/>
          </p:nvPr>
        </p:nvSpPr>
        <p:spPr>
          <a:xfrm>
            <a:off x="1295400" y="5029200"/>
            <a:ext cx="6248400" cy="1219199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DCM </a:t>
            </a:r>
            <a:r>
              <a:rPr lang="en-US" dirty="0" smtClean="0"/>
              <a:t>expresses world axes in </a:t>
            </a:r>
            <a:r>
              <a:rPr lang="en-US" dirty="0" err="1" smtClean="0"/>
              <a:t>quadcopter</a:t>
            </a:r>
            <a:r>
              <a:rPr lang="en-US" dirty="0" smtClean="0"/>
              <a:t> frame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DCM is updated by integrating gyros at every </a:t>
            </a:r>
            <a:r>
              <a:rPr lang="en-US" dirty="0" err="1" smtClean="0"/>
              <a:t>timestep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Gyro measurements are corrected by accelerometer</a:t>
            </a:r>
          </a:p>
        </p:txBody>
      </p:sp>
      <p:pic>
        <p:nvPicPr>
          <p:cNvPr id="29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038600"/>
            <a:ext cx="8001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284943"/>
            <a:ext cx="8001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 rot="5400000">
            <a:off x="4878288" y="3351312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PI  correction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Control: PID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0" name="Picture 9" descr="svg2ras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295" y="1371600"/>
            <a:ext cx="8761905" cy="3647619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09600" y="5105400"/>
            <a:ext cx="7391400" cy="144779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dirty="0" smtClean="0"/>
              <a:t>Combine accelerometer and gyro into angle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Control motors based on angle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Maintain altitude</a:t>
            </a:r>
          </a:p>
          <a:p>
            <a:pPr>
              <a:spcBef>
                <a:spcPts val="0"/>
              </a:spcBef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2530" name="Picture 2" descr="H:\E90\images\quadcopter\2012-01-20 10.12.49.jpg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Down Arrow 7"/>
          <p:cNvSpPr/>
          <p:nvPr/>
        </p:nvSpPr>
        <p:spPr>
          <a:xfrm rot="2489933">
            <a:off x="1349917" y="5146237"/>
            <a:ext cx="381000" cy="68030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447800" y="4724400"/>
            <a:ext cx="1600200" cy="685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MSP430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9" name="Down Arrow 8"/>
          <p:cNvSpPr/>
          <p:nvPr/>
        </p:nvSpPr>
        <p:spPr>
          <a:xfrm rot="20887616">
            <a:off x="1671395" y="2698368"/>
            <a:ext cx="381000" cy="73169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981200" cy="533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Programmer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1" name="Down Arrow 10"/>
          <p:cNvSpPr/>
          <p:nvPr/>
        </p:nvSpPr>
        <p:spPr>
          <a:xfrm rot="9253644">
            <a:off x="5439843" y="2586720"/>
            <a:ext cx="381000" cy="113709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181600" y="3352800"/>
            <a:ext cx="1981200" cy="914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Oscilloscope</a:t>
            </a:r>
          </a:p>
          <a:p>
            <a:pPr algn="ctr"/>
            <a:r>
              <a:rPr lang="en-US" dirty="0" smtClean="0">
                <a:latin typeface="Adobe Garamond Pro Bold" pitchFamily="18" charset="0"/>
              </a:rPr>
              <a:t>(w/ PWM)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2530" name="Picture 2" descr="H:\E90\images\quadcopter\2012-01-20 10.12.49.jpg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33600" y="0"/>
            <a:ext cx="5143499" cy="6858000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>
          <a:xfrm rot="3735349">
            <a:off x="5668216" y="3608895"/>
            <a:ext cx="381000" cy="813151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019800" y="3429000"/>
            <a:ext cx="1295400" cy="685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Postal scale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9" name="Down Arrow 8"/>
          <p:cNvSpPr/>
          <p:nvPr/>
        </p:nvSpPr>
        <p:spPr>
          <a:xfrm rot="3973502">
            <a:off x="5365461" y="821342"/>
            <a:ext cx="381000" cy="148297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096000" y="990600"/>
            <a:ext cx="14478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Motor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22530" name="Picture 2" descr="H:\E90\images\quadcopter\2012-01-20 10.12.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  <p:sp>
        <p:nvSpPr>
          <p:cNvPr id="9" name="Down Arrow 8"/>
          <p:cNvSpPr/>
          <p:nvPr/>
        </p:nvSpPr>
        <p:spPr>
          <a:xfrm>
            <a:off x="5715000" y="1905000"/>
            <a:ext cx="381000" cy="68030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067300" y="1295400"/>
            <a:ext cx="1676400" cy="685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Barometer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657600" y="1600200"/>
            <a:ext cx="381000" cy="68030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48000" y="990600"/>
            <a:ext cx="1600200" cy="685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IMU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1600200" y="914400"/>
            <a:ext cx="381000" cy="68030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990600" y="304800"/>
            <a:ext cx="1600200" cy="685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Sonar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7467600" y="2819400"/>
            <a:ext cx="381000" cy="68030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0" y="2209800"/>
            <a:ext cx="1600200" cy="685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dobe Garamond Pro Bold" pitchFamily="18" charset="0"/>
              </a:rPr>
              <a:t>XBee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21031" t="12190" r="30466" b="9333"/>
          <a:stretch>
            <a:fillRect/>
          </a:stretch>
        </p:blipFill>
        <p:spPr bwMode="auto">
          <a:xfrm>
            <a:off x="1219200" y="0"/>
            <a:ext cx="6781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3886200" y="2590800"/>
            <a:ext cx="1600200" cy="685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MSP430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257800" y="133350"/>
            <a:ext cx="11430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dobe Garamond Pro Bold" pitchFamily="18" charset="0"/>
              </a:rPr>
              <a:t>XBee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162800" y="2057400"/>
            <a:ext cx="9144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IMU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876800" y="6096000"/>
            <a:ext cx="16764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Barometer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04800" y="1714500"/>
            <a:ext cx="1752600" cy="6096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Speed controller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105650" y="790575"/>
            <a:ext cx="11430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Sonar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57200" y="5257800"/>
            <a:ext cx="16002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Regulator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419975" y="4953000"/>
            <a:ext cx="1600200" cy="6096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Heartbeat LED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24578" name="Picture 2" descr="H:\E90\images\quadcopter\2012-02-26 16.51.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467600" cy="48768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buFont typeface="Wingdings" pitchFamily="2" charset="2"/>
              <a:buChar char=""/>
            </a:pPr>
            <a:r>
              <a:rPr lang="en-US" dirty="0" smtClean="0"/>
              <a:t>Background</a:t>
            </a:r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err="1" smtClean="0"/>
              <a:t>Quidditch</a:t>
            </a:r>
            <a:endParaRPr lang="en-US" dirty="0" smtClean="0"/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err="1" smtClean="0"/>
              <a:t>Quadcopters</a:t>
            </a:r>
            <a:endParaRPr lang="en-US" dirty="0" smtClean="0"/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smtClean="0"/>
              <a:t>Math</a:t>
            </a:r>
          </a:p>
          <a:p>
            <a:pPr>
              <a:lnSpc>
                <a:spcPct val="70000"/>
              </a:lnSpc>
              <a:buFont typeface="Wingdings" pitchFamily="2" charset="2"/>
              <a:buChar char=""/>
            </a:pPr>
            <a:r>
              <a:rPr lang="en-US" dirty="0" smtClean="0"/>
              <a:t>Implementation</a:t>
            </a:r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smtClean="0"/>
              <a:t>Mechanics</a:t>
            </a:r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smtClean="0"/>
              <a:t>Electronics</a:t>
            </a:r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smtClean="0"/>
              <a:t>Code</a:t>
            </a:r>
          </a:p>
          <a:p>
            <a:pPr marL="457200" indent="-457200">
              <a:lnSpc>
                <a:spcPct val="70000"/>
              </a:lnSpc>
              <a:buFont typeface="Wingdings" pitchFamily="2" charset="2"/>
              <a:buChar char=""/>
            </a:pPr>
            <a:r>
              <a:rPr lang="en-US" dirty="0" smtClean="0"/>
              <a:t>Setbacks</a:t>
            </a:r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smtClean="0"/>
              <a:t>Secret plot twist</a:t>
            </a:r>
          </a:p>
          <a:p>
            <a:pPr>
              <a:lnSpc>
                <a:spcPct val="70000"/>
              </a:lnSpc>
              <a:buFont typeface="Wingdings" pitchFamily="2" charset="2"/>
              <a:buChar char=""/>
            </a:pPr>
            <a:r>
              <a:rPr lang="en-US" dirty="0" smtClean="0"/>
              <a:t>Conclusion</a:t>
            </a:r>
          </a:p>
          <a:p>
            <a:pPr lvl="1">
              <a:lnSpc>
                <a:spcPct val="70000"/>
              </a:lnSpc>
              <a:buFont typeface="Wingdings" pitchFamily="2" charset="2"/>
              <a:buChar char="Ø"/>
            </a:pPr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Picture 2" descr="http://upload.wikimedia.org/wikipedia/commons/f/ff/De_Bothezat_Quadrotor.jpg"/>
          <p:cNvPicPr>
            <a:picLocks noChangeAspect="1" noChangeArrowheads="1"/>
          </p:cNvPicPr>
          <p:nvPr/>
        </p:nvPicPr>
        <p:blipFill>
          <a:blip r:embed="rId2" cstate="print"/>
          <a:srcRect l="2703" r="2703"/>
          <a:stretch>
            <a:fillRect/>
          </a:stretch>
        </p:blipFill>
        <p:spPr bwMode="auto">
          <a:xfrm>
            <a:off x="3733800" y="1371600"/>
            <a:ext cx="51816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5603" name="Picture 3" descr="H:\E90\images\quadcopter\2012-02-27 16.12.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300" y="0"/>
            <a:ext cx="5143500" cy="6858000"/>
          </a:xfrm>
          <a:prstGeom prst="rect">
            <a:avLst/>
          </a:prstGeom>
          <a:noFill/>
        </p:spPr>
      </p:pic>
      <p:sp>
        <p:nvSpPr>
          <p:cNvPr id="9" name="Down Arrow 8"/>
          <p:cNvSpPr/>
          <p:nvPr/>
        </p:nvSpPr>
        <p:spPr>
          <a:xfrm rot="15714179">
            <a:off x="2721530" y="3992360"/>
            <a:ext cx="381000" cy="198013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7200" y="4876800"/>
            <a:ext cx="16764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255 grams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 rot="15714179">
            <a:off x="2645330" y="2163560"/>
            <a:ext cx="381000" cy="198013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52400" y="3048000"/>
            <a:ext cx="19050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dobe Garamond Pro Bold" pitchFamily="18" charset="0"/>
              </a:rPr>
              <a:t>Quadcopter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7650" name="Picture 2" descr="H:\E90\images\quadcopter\2012-03-01 16.47.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Down Arrow 7"/>
          <p:cNvSpPr/>
          <p:nvPr/>
        </p:nvSpPr>
        <p:spPr>
          <a:xfrm rot="13867922">
            <a:off x="6886764" y="4541523"/>
            <a:ext cx="381000" cy="107747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81600" y="5257800"/>
            <a:ext cx="16764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Motors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 rot="2357280">
            <a:off x="5061675" y="2298068"/>
            <a:ext cx="381000" cy="96059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76800" y="2057400"/>
            <a:ext cx="16764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Brain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32770" name="Picture 2" descr="H:\E90\images\quadcopter\2012-02-28 15.17.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29698" name="Picture 2" descr="H:\E90\images\quadcopter\2012-03-01 16.55.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Down Arrow 7"/>
          <p:cNvSpPr/>
          <p:nvPr/>
        </p:nvSpPr>
        <p:spPr>
          <a:xfrm rot="12428616">
            <a:off x="6444502" y="4519657"/>
            <a:ext cx="381000" cy="107747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81600" y="5257800"/>
            <a:ext cx="16764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Motor</a:t>
            </a:r>
            <a:endParaRPr lang="en-US" dirty="0">
              <a:latin typeface="Adobe Garamond Pro Bold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 rot="1457818">
            <a:off x="3709999" y="2545265"/>
            <a:ext cx="381000" cy="107747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276600" y="2133600"/>
            <a:ext cx="1676400" cy="6096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dobe Garamond Pro Bold" pitchFamily="18" charset="0"/>
              </a:rPr>
              <a:t>Speed controller</a:t>
            </a:r>
            <a:endParaRPr lang="en-US" dirty="0">
              <a:latin typeface="Adobe Garamond Pro Bold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30722" name="Picture 2" descr="H:\E90\images\quadcopter\2012-03-02 10.07.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31746" name="Picture 2" descr="H:\E90\images\quadcopter\2012-03-02 10.07.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5562600" y="381000"/>
            <a:ext cx="1638300" cy="1524000"/>
          </a:xfrm>
          <a:prstGeom prst="rect">
            <a:avLst/>
          </a:prstGeom>
          <a:solidFill>
            <a:srgbClr val="7276A0">
              <a:alpha val="50196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4038599" y="381000"/>
            <a:ext cx="1476375" cy="2286000"/>
          </a:xfrm>
          <a:prstGeom prst="rect">
            <a:avLst/>
          </a:prstGeom>
          <a:solidFill>
            <a:srgbClr val="7276A0">
              <a:alpha val="50196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114300" y="152400"/>
            <a:ext cx="1562100" cy="4724400"/>
          </a:xfrm>
          <a:prstGeom prst="rect">
            <a:avLst/>
          </a:prstGeom>
          <a:solidFill>
            <a:srgbClr val="7276A0">
              <a:alpha val="50196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L-Shape 93"/>
          <p:cNvSpPr/>
          <p:nvPr/>
        </p:nvSpPr>
        <p:spPr>
          <a:xfrm>
            <a:off x="1828800" y="152400"/>
            <a:ext cx="2971800" cy="5181600"/>
          </a:xfrm>
          <a:prstGeom prst="corner">
            <a:avLst>
              <a:gd name="adj1" fmla="val 64998"/>
              <a:gd name="adj2" fmla="val 62091"/>
            </a:avLst>
          </a:prstGeom>
          <a:solidFill>
            <a:srgbClr val="7276A0">
              <a:alpha val="50196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7239000" y="381000"/>
            <a:ext cx="1752600" cy="2514600"/>
          </a:xfrm>
          <a:prstGeom prst="rect">
            <a:avLst/>
          </a:prstGeom>
          <a:solidFill>
            <a:srgbClr val="7276A0">
              <a:alpha val="50196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5029200" y="3200400"/>
            <a:ext cx="4114800" cy="3505200"/>
          </a:xfrm>
          <a:prstGeom prst="rect">
            <a:avLst/>
          </a:prstGeom>
          <a:solidFill>
            <a:srgbClr val="7276A0">
              <a:alpha val="50196"/>
            </a:srgb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28600" y="228600"/>
            <a:ext cx="1371600" cy="4431324"/>
            <a:chOff x="3505200" y="228600"/>
            <a:chExt cx="1981200" cy="6400800"/>
          </a:xfrm>
        </p:grpSpPr>
        <p:sp>
          <p:nvSpPr>
            <p:cNvPr id="7" name="Oval 6"/>
            <p:cNvSpPr/>
            <p:nvPr/>
          </p:nvSpPr>
          <p:spPr>
            <a:xfrm>
              <a:off x="3505200" y="228600"/>
              <a:ext cx="1981200" cy="533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Initialization</a:t>
              </a:r>
              <a:endParaRPr lang="en-US" sz="1200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848100" y="22860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Init sensors</a:t>
              </a:r>
              <a:endParaRPr lang="en-US" sz="1200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848096" y="9906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Set clock frequency</a:t>
              </a:r>
              <a:endParaRPr lang="en-US" sz="1200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848100" y="34290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Init wireless </a:t>
              </a:r>
              <a:r>
                <a:rPr lang="en-US" sz="1200" dirty="0" err="1" smtClean="0"/>
                <a:t>comms</a:t>
              </a:r>
              <a:endParaRPr lang="en-US" sz="1200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848100" y="46482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150" dirty="0" smtClean="0"/>
                <a:t>Calibrate speed controllers</a:t>
              </a:r>
              <a:endParaRPr lang="en-US" sz="1150" dirty="0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848100" y="57912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Start timers</a:t>
              </a:r>
              <a:endParaRPr lang="en-US" sz="1200" dirty="0"/>
            </a:p>
          </p:txBody>
        </p:sp>
        <p:cxnSp>
          <p:nvCxnSpPr>
            <p:cNvPr id="13" name="Straight Arrow Connector 12"/>
            <p:cNvCxnSpPr>
              <a:stCxn id="7" idx="4"/>
              <a:endCxn id="9" idx="0"/>
            </p:cNvCxnSpPr>
            <p:nvPr/>
          </p:nvCxnSpPr>
          <p:spPr>
            <a:xfrm flipH="1">
              <a:off x="4495796" y="762000"/>
              <a:ext cx="4" cy="22860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9" idx="2"/>
              <a:endCxn id="8" idx="0"/>
            </p:cNvCxnSpPr>
            <p:nvPr/>
          </p:nvCxnSpPr>
          <p:spPr>
            <a:xfrm>
              <a:off x="4495796" y="1828800"/>
              <a:ext cx="4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8" idx="2"/>
              <a:endCxn id="10" idx="0"/>
            </p:cNvCxnSpPr>
            <p:nvPr/>
          </p:nvCxnSpPr>
          <p:spPr>
            <a:xfrm>
              <a:off x="4495800" y="3124200"/>
              <a:ext cx="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0" idx="2"/>
              <a:endCxn id="11" idx="0"/>
            </p:cNvCxnSpPr>
            <p:nvPr/>
          </p:nvCxnSpPr>
          <p:spPr>
            <a:xfrm>
              <a:off x="4495800" y="4267200"/>
              <a:ext cx="0" cy="381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11" idx="2"/>
              <a:endCxn id="12" idx="0"/>
            </p:cNvCxnSpPr>
            <p:nvPr/>
          </p:nvCxnSpPr>
          <p:spPr>
            <a:xfrm>
              <a:off x="4495800" y="5486400"/>
              <a:ext cx="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2133600" y="228600"/>
            <a:ext cx="2573518" cy="4800600"/>
            <a:chOff x="3086096" y="152400"/>
            <a:chExt cx="3467104" cy="6467482"/>
          </a:xfrm>
        </p:grpSpPr>
        <p:sp>
          <p:nvSpPr>
            <p:cNvPr id="19" name="Oval 18"/>
            <p:cNvSpPr/>
            <p:nvPr/>
          </p:nvSpPr>
          <p:spPr>
            <a:xfrm>
              <a:off x="3086096" y="152400"/>
              <a:ext cx="1981200" cy="533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Main Loop</a:t>
              </a:r>
              <a:endParaRPr lang="en-US" sz="1200" dirty="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429000" y="20574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Read gyroscope</a:t>
              </a:r>
              <a:endParaRPr lang="en-US" sz="1200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3428996" y="9144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Read </a:t>
              </a:r>
              <a:r>
                <a:rPr lang="en-US" sz="1200" dirty="0" err="1" smtClean="0"/>
                <a:t>accelero</a:t>
              </a:r>
              <a:r>
                <a:rPr lang="en-US" sz="1200" dirty="0" smtClean="0"/>
                <a:t>-meter</a:t>
              </a:r>
              <a:endParaRPr lang="en-US" sz="1200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3429000" y="32004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Perform </a:t>
              </a:r>
              <a:r>
                <a:rPr lang="en-US" sz="1200" dirty="0" err="1" smtClean="0"/>
                <a:t>odometry</a:t>
              </a:r>
              <a:endParaRPr lang="en-US" sz="1200" dirty="0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57800" y="5781682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Log state</a:t>
              </a:r>
              <a:endParaRPr lang="en-US" sz="1200" dirty="0"/>
            </a:p>
          </p:txBody>
        </p:sp>
        <p:cxnSp>
          <p:nvCxnSpPr>
            <p:cNvPr id="24" name="Straight Arrow Connector 23"/>
            <p:cNvCxnSpPr>
              <a:endCxn id="21" idx="0"/>
            </p:cNvCxnSpPr>
            <p:nvPr/>
          </p:nvCxnSpPr>
          <p:spPr>
            <a:xfrm flipH="1">
              <a:off x="4076696" y="685800"/>
              <a:ext cx="4" cy="22860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21" idx="2"/>
              <a:endCxn id="20" idx="0"/>
            </p:cNvCxnSpPr>
            <p:nvPr/>
          </p:nvCxnSpPr>
          <p:spPr>
            <a:xfrm>
              <a:off x="4076696" y="1752600"/>
              <a:ext cx="4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20" idx="2"/>
              <a:endCxn id="22" idx="0"/>
            </p:cNvCxnSpPr>
            <p:nvPr/>
          </p:nvCxnSpPr>
          <p:spPr>
            <a:xfrm>
              <a:off x="4076700" y="2895600"/>
              <a:ext cx="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stCxn id="34" idx="2"/>
              <a:endCxn id="23" idx="0"/>
            </p:cNvCxnSpPr>
            <p:nvPr/>
          </p:nvCxnSpPr>
          <p:spPr>
            <a:xfrm>
              <a:off x="5905500" y="5476882"/>
              <a:ext cx="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28" name="Group 27"/>
            <p:cNvGrpSpPr/>
            <p:nvPr/>
          </p:nvGrpSpPr>
          <p:grpSpPr>
            <a:xfrm>
              <a:off x="3652841" y="4543414"/>
              <a:ext cx="952500" cy="990600"/>
              <a:chOff x="1790700" y="4610100"/>
              <a:chExt cx="952500" cy="990600"/>
            </a:xfrm>
          </p:grpSpPr>
          <p:sp>
            <p:nvSpPr>
              <p:cNvPr id="29" name="Rectangle 28"/>
              <p:cNvSpPr/>
              <p:nvPr/>
            </p:nvSpPr>
            <p:spPr>
              <a:xfrm rot="2700000">
                <a:off x="1752600" y="4648200"/>
                <a:ext cx="990600" cy="91440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828800" y="4724401"/>
                <a:ext cx="914400" cy="576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Are we flying?</a:t>
                </a:r>
                <a:endParaRPr lang="en-US" sz="1200" dirty="0"/>
              </a:p>
            </p:txBody>
          </p:sp>
        </p:grpSp>
        <p:cxnSp>
          <p:nvCxnSpPr>
            <p:cNvPr id="31" name="Straight Arrow Connector 30"/>
            <p:cNvCxnSpPr/>
            <p:nvPr/>
          </p:nvCxnSpPr>
          <p:spPr>
            <a:xfrm>
              <a:off x="4076704" y="4038600"/>
              <a:ext cx="0" cy="32004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4800600" y="5062541"/>
              <a:ext cx="4572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3" name="Group 32"/>
            <p:cNvGrpSpPr/>
            <p:nvPr/>
          </p:nvGrpSpPr>
          <p:grpSpPr>
            <a:xfrm>
              <a:off x="5257800" y="4591050"/>
              <a:ext cx="1295400" cy="885832"/>
              <a:chOff x="5257800" y="4591050"/>
              <a:chExt cx="1295400" cy="885832"/>
            </a:xfrm>
          </p:grpSpPr>
          <p:sp>
            <p:nvSpPr>
              <p:cNvPr id="34" name="Rounded Rectangle 33"/>
              <p:cNvSpPr/>
              <p:nvPr/>
            </p:nvSpPr>
            <p:spPr>
              <a:xfrm>
                <a:off x="5257800" y="4638682"/>
                <a:ext cx="1295400" cy="838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257800" y="4591050"/>
                <a:ext cx="1295400" cy="576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/>
                  <a:t>Stage motor commands</a:t>
                </a:r>
                <a:endParaRPr lang="en-US" sz="1200" dirty="0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3352800" y="36576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yes</a:t>
            </a:r>
            <a:endParaRPr lang="en-US" sz="1200" dirty="0"/>
          </a:p>
        </p:txBody>
      </p:sp>
      <p:grpSp>
        <p:nvGrpSpPr>
          <p:cNvPr id="80" name="Group 79"/>
          <p:cNvGrpSpPr/>
          <p:nvPr/>
        </p:nvGrpSpPr>
        <p:grpSpPr>
          <a:xfrm>
            <a:off x="4114800" y="561975"/>
            <a:ext cx="1355558" cy="1981200"/>
            <a:chOff x="4343400" y="381000"/>
            <a:chExt cx="1981200" cy="2895600"/>
          </a:xfrm>
        </p:grpSpPr>
        <p:sp>
          <p:nvSpPr>
            <p:cNvPr id="67" name="Oval 66"/>
            <p:cNvSpPr/>
            <p:nvPr/>
          </p:nvSpPr>
          <p:spPr>
            <a:xfrm>
              <a:off x="4343400" y="381000"/>
              <a:ext cx="1981200" cy="533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Timer  A ISR</a:t>
              </a:r>
              <a:endParaRPr lang="en-US" sz="1200" dirty="0"/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4686300" y="24384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Blink heartbeat LED</a:t>
              </a:r>
              <a:endParaRPr lang="en-US" sz="1200" dirty="0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4686296" y="11430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Calculate control frequency</a:t>
              </a:r>
              <a:endParaRPr lang="en-US" sz="1200" dirty="0"/>
            </a:p>
          </p:txBody>
        </p:sp>
        <p:cxnSp>
          <p:nvCxnSpPr>
            <p:cNvPr id="70" name="Straight Arrow Connector 69"/>
            <p:cNvCxnSpPr>
              <a:stCxn id="67" idx="4"/>
              <a:endCxn id="69" idx="0"/>
            </p:cNvCxnSpPr>
            <p:nvPr/>
          </p:nvCxnSpPr>
          <p:spPr>
            <a:xfrm flipH="1">
              <a:off x="5333996" y="914400"/>
              <a:ext cx="4" cy="22860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69" idx="2"/>
              <a:endCxn id="68" idx="0"/>
            </p:cNvCxnSpPr>
            <p:nvPr/>
          </p:nvCxnSpPr>
          <p:spPr>
            <a:xfrm>
              <a:off x="5333996" y="1981200"/>
              <a:ext cx="4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1" name="Group 80"/>
          <p:cNvGrpSpPr/>
          <p:nvPr/>
        </p:nvGrpSpPr>
        <p:grpSpPr>
          <a:xfrm>
            <a:off x="5638800" y="533400"/>
            <a:ext cx="1509486" cy="1219200"/>
            <a:chOff x="6877050" y="390525"/>
            <a:chExt cx="1981200" cy="1600200"/>
          </a:xfrm>
        </p:grpSpPr>
        <p:sp>
          <p:nvSpPr>
            <p:cNvPr id="72" name="Oval 71"/>
            <p:cNvSpPr/>
            <p:nvPr/>
          </p:nvSpPr>
          <p:spPr>
            <a:xfrm>
              <a:off x="6877050" y="390525"/>
              <a:ext cx="1981200" cy="533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Timer  B ISR</a:t>
              </a:r>
              <a:endParaRPr lang="en-US" sz="1200" dirty="0"/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7084691" y="1152525"/>
              <a:ext cx="15621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Send staged motor commands</a:t>
              </a:r>
              <a:endParaRPr lang="en-US" sz="1200" dirty="0"/>
            </a:p>
          </p:txBody>
        </p:sp>
        <p:cxnSp>
          <p:nvCxnSpPr>
            <p:cNvPr id="74" name="Straight Arrow Connector 73"/>
            <p:cNvCxnSpPr>
              <a:stCxn id="72" idx="4"/>
              <a:endCxn id="73" idx="0"/>
            </p:cNvCxnSpPr>
            <p:nvPr/>
          </p:nvCxnSpPr>
          <p:spPr>
            <a:xfrm flipH="1">
              <a:off x="7865741" y="923925"/>
              <a:ext cx="1909" cy="22860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7343775" y="542925"/>
            <a:ext cx="1511968" cy="2209800"/>
            <a:chOff x="9525000" y="457200"/>
            <a:chExt cx="1981200" cy="2895600"/>
          </a:xfrm>
        </p:grpSpPr>
        <p:sp>
          <p:nvSpPr>
            <p:cNvPr id="75" name="Oval 74"/>
            <p:cNvSpPr/>
            <p:nvPr/>
          </p:nvSpPr>
          <p:spPr>
            <a:xfrm>
              <a:off x="9525000" y="457200"/>
              <a:ext cx="1981200" cy="533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ADC  ISR</a:t>
              </a:r>
              <a:endParaRPr lang="en-US" sz="1200" dirty="0"/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9867900" y="25146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Read horizontal </a:t>
              </a:r>
              <a:r>
                <a:rPr lang="en-US" sz="1200" dirty="0" err="1" smtClean="0"/>
                <a:t>sonars</a:t>
              </a:r>
              <a:endParaRPr lang="en-US" sz="1200" dirty="0"/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9734546" y="1219200"/>
              <a:ext cx="1562104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Read ground-facing sonar</a:t>
              </a:r>
              <a:endParaRPr lang="en-US" sz="1200" dirty="0"/>
            </a:p>
          </p:txBody>
        </p:sp>
        <p:cxnSp>
          <p:nvCxnSpPr>
            <p:cNvPr id="78" name="Straight Arrow Connector 77"/>
            <p:cNvCxnSpPr>
              <a:stCxn id="75" idx="4"/>
              <a:endCxn id="77" idx="0"/>
            </p:cNvCxnSpPr>
            <p:nvPr/>
          </p:nvCxnSpPr>
          <p:spPr>
            <a:xfrm flipH="1">
              <a:off x="10515598" y="990600"/>
              <a:ext cx="2" cy="22860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>
              <a:stCxn id="77" idx="2"/>
              <a:endCxn id="76" idx="0"/>
            </p:cNvCxnSpPr>
            <p:nvPr/>
          </p:nvCxnSpPr>
          <p:spPr>
            <a:xfrm>
              <a:off x="10515598" y="2057400"/>
              <a:ext cx="2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6" name="Elbow Connector 85"/>
          <p:cNvCxnSpPr>
            <a:stCxn id="12" idx="3"/>
            <a:endCxn id="21" idx="1"/>
          </p:cNvCxnSpPr>
          <p:nvPr/>
        </p:nvCxnSpPr>
        <p:spPr>
          <a:xfrm flipV="1">
            <a:off x="1362807" y="1105292"/>
            <a:ext cx="1025316" cy="3264486"/>
          </a:xfrm>
          <a:prstGeom prst="bentConnector3">
            <a:avLst>
              <a:gd name="adj1" fmla="val 57432"/>
            </a:avLst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2197100" y="4162425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no</a:t>
            </a:r>
            <a:endParaRPr lang="en-US" sz="1200" dirty="0"/>
          </a:p>
        </p:txBody>
      </p:sp>
      <p:cxnSp>
        <p:nvCxnSpPr>
          <p:cNvPr id="97" name="Shape 96"/>
          <p:cNvCxnSpPr>
            <a:stCxn id="23" idx="2"/>
          </p:cNvCxnSpPr>
          <p:nvPr/>
        </p:nvCxnSpPr>
        <p:spPr>
          <a:xfrm rot="5400000">
            <a:off x="2973624" y="4005072"/>
            <a:ext cx="228600" cy="2276856"/>
          </a:xfrm>
          <a:prstGeom prst="bentConnector2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1950244" y="4343400"/>
            <a:ext cx="0" cy="91440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H="1">
            <a:off x="1917700" y="4368800"/>
            <a:ext cx="9906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5" name="Group 124"/>
          <p:cNvGrpSpPr/>
          <p:nvPr/>
        </p:nvGrpSpPr>
        <p:grpSpPr>
          <a:xfrm>
            <a:off x="5105400" y="3311235"/>
            <a:ext cx="3962400" cy="3241964"/>
            <a:chOff x="1219200" y="304800"/>
            <a:chExt cx="6705600" cy="5486400"/>
          </a:xfrm>
        </p:grpSpPr>
        <p:cxnSp>
          <p:nvCxnSpPr>
            <p:cNvPr id="93" name="Straight Arrow Connector 92"/>
            <p:cNvCxnSpPr>
              <a:endCxn id="110" idx="0"/>
            </p:cNvCxnSpPr>
            <p:nvPr/>
          </p:nvCxnSpPr>
          <p:spPr>
            <a:xfrm>
              <a:off x="4648200" y="3048000"/>
              <a:ext cx="914400" cy="1905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5" name="Oval 94"/>
            <p:cNvSpPr/>
            <p:nvPr/>
          </p:nvSpPr>
          <p:spPr>
            <a:xfrm>
              <a:off x="3543296" y="304800"/>
              <a:ext cx="1981200" cy="5334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XBEE ISR</a:t>
              </a:r>
              <a:endParaRPr lang="en-US" sz="1200" dirty="0"/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1219200" y="211455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Start flying</a:t>
              </a:r>
              <a:endParaRPr lang="en-US" sz="1000" dirty="0"/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3048000" y="49530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Send sensor values</a:t>
              </a:r>
              <a:endParaRPr lang="en-US" sz="1000" dirty="0"/>
            </a:p>
          </p:txBody>
        </p:sp>
        <p:cxnSp>
          <p:nvCxnSpPr>
            <p:cNvPr id="99" name="Straight Arrow Connector 98"/>
            <p:cNvCxnSpPr/>
            <p:nvPr/>
          </p:nvCxnSpPr>
          <p:spPr>
            <a:xfrm flipH="1">
              <a:off x="4533896" y="838200"/>
              <a:ext cx="4" cy="100584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 flipH="1">
              <a:off x="2505075" y="2552700"/>
              <a:ext cx="1371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Arrow Connector 101"/>
            <p:cNvCxnSpPr/>
            <p:nvPr/>
          </p:nvCxnSpPr>
          <p:spPr>
            <a:xfrm flipH="1">
              <a:off x="2895600" y="2743200"/>
              <a:ext cx="1219200" cy="990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Straight Arrow Connector 102"/>
            <p:cNvCxnSpPr>
              <a:endCxn id="98" idx="0"/>
            </p:cNvCxnSpPr>
            <p:nvPr/>
          </p:nvCxnSpPr>
          <p:spPr>
            <a:xfrm flipH="1">
              <a:off x="3695700" y="3048000"/>
              <a:ext cx="723900" cy="1905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3153508" y="2051541"/>
              <a:ext cx="277640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</a:t>
              </a:r>
              <a:endParaRPr lang="en-US" dirty="0"/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1625600" y="3651249"/>
              <a:ext cx="1295400" cy="651067"/>
              <a:chOff x="1066800" y="3610570"/>
              <a:chExt cx="1295400" cy="935700"/>
            </a:xfrm>
          </p:grpSpPr>
          <p:sp>
            <p:nvSpPr>
              <p:cNvPr id="106" name="Rounded Rectangle 105"/>
              <p:cNvSpPr/>
              <p:nvPr/>
            </p:nvSpPr>
            <p:spPr>
              <a:xfrm>
                <a:off x="1066800" y="3657600"/>
                <a:ext cx="1295400" cy="838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1066800" y="3610570"/>
                <a:ext cx="1295400" cy="935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50" dirty="0" smtClean="0"/>
                  <a:t>Emergency stop!</a:t>
                </a:r>
                <a:endParaRPr lang="en-US" sz="950" dirty="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4800600" y="4952997"/>
              <a:ext cx="1524000" cy="691744"/>
              <a:chOff x="4953000" y="5781682"/>
              <a:chExt cx="1295400" cy="838200"/>
            </a:xfrm>
          </p:grpSpPr>
          <p:sp>
            <p:nvSpPr>
              <p:cNvPr id="110" name="Rounded Rectangle 109"/>
              <p:cNvSpPr/>
              <p:nvPr/>
            </p:nvSpPr>
            <p:spPr>
              <a:xfrm>
                <a:off x="4953000" y="5781682"/>
                <a:ext cx="1295400" cy="838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953000" y="5781682"/>
                <a:ext cx="1295400" cy="820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 smtClean="0"/>
                  <a:t>Send control </a:t>
                </a:r>
                <a:r>
                  <a:rPr lang="en-US" sz="1000" dirty="0" smtClean="0"/>
                  <a:t>parameters</a:t>
                </a:r>
                <a:endParaRPr lang="en-US" sz="1000" dirty="0" smtClean="0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>
              <a:off x="6257925" y="3667720"/>
              <a:ext cx="1304925" cy="937535"/>
              <a:chOff x="4953000" y="5734057"/>
              <a:chExt cx="1304925" cy="937535"/>
            </a:xfrm>
          </p:grpSpPr>
          <p:sp>
            <p:nvSpPr>
              <p:cNvPr id="113" name="Rounded Rectangle 112"/>
              <p:cNvSpPr/>
              <p:nvPr/>
            </p:nvSpPr>
            <p:spPr>
              <a:xfrm>
                <a:off x="4953000" y="5781682"/>
                <a:ext cx="1295400" cy="838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4962524" y="5734057"/>
                <a:ext cx="1295401" cy="9375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 smtClean="0"/>
                  <a:t>Interpret and set parameter</a:t>
                </a:r>
                <a:endParaRPr lang="en-US" sz="1000" dirty="0"/>
              </a:p>
            </p:txBody>
          </p:sp>
        </p:grpSp>
        <p:sp>
          <p:nvSpPr>
            <p:cNvPr id="115" name="Rounded Rectangle 114"/>
            <p:cNvSpPr/>
            <p:nvPr/>
          </p:nvSpPr>
          <p:spPr>
            <a:xfrm>
              <a:off x="6629400" y="21336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/>
                <a:t>Dump log</a:t>
              </a:r>
              <a:endParaRPr lang="en-US" sz="1000" dirty="0"/>
            </a:p>
          </p:txBody>
        </p:sp>
        <p:cxnSp>
          <p:nvCxnSpPr>
            <p:cNvPr id="116" name="Straight Arrow Connector 115"/>
            <p:cNvCxnSpPr/>
            <p:nvPr/>
          </p:nvCxnSpPr>
          <p:spPr>
            <a:xfrm>
              <a:off x="5248275" y="2552700"/>
              <a:ext cx="1371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7" name="Rectangle 116"/>
            <p:cNvSpPr/>
            <p:nvPr/>
          </p:nvSpPr>
          <p:spPr>
            <a:xfrm rot="2700000">
              <a:off x="4027842" y="2056167"/>
              <a:ext cx="1005840" cy="10058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971925" y="2258374"/>
              <a:ext cx="1143000" cy="677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Received char?</a:t>
              </a:r>
              <a:endParaRPr lang="en-US" sz="1000" dirty="0"/>
            </a:p>
          </p:txBody>
        </p:sp>
        <p:cxnSp>
          <p:nvCxnSpPr>
            <p:cNvPr id="119" name="Straight Arrow Connector 118"/>
            <p:cNvCxnSpPr/>
            <p:nvPr/>
          </p:nvCxnSpPr>
          <p:spPr>
            <a:xfrm>
              <a:off x="5057775" y="2771775"/>
              <a:ext cx="1219200" cy="990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>
            <a:xfrm>
              <a:off x="2819400" y="3090446"/>
              <a:ext cx="1386770" cy="390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/>
                <a:t>a</a:t>
              </a:r>
              <a:r>
                <a:rPr lang="en-US" sz="900" dirty="0" smtClean="0"/>
                <a:t>nything else</a:t>
              </a:r>
              <a:endParaRPr lang="en-US" sz="900" dirty="0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3733800" y="3733800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</a:t>
              </a:r>
              <a:endParaRPr lang="en-US" dirty="0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842678" y="3810000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=</a:t>
              </a:r>
              <a:endParaRPr 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251126" y="3124200"/>
              <a:ext cx="1131770" cy="390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/>
                <a:t>command</a:t>
              </a:r>
              <a:endParaRPr lang="en-US" sz="900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5732585" y="2051541"/>
              <a:ext cx="308098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05200" y="228600"/>
            <a:ext cx="1981200" cy="533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Initialization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848100" y="22860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 sensors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848096" y="9906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Set clock frequency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848100" y="34290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 wireless </a:t>
            </a:r>
            <a:r>
              <a:rPr lang="en-US" dirty="0" err="1" smtClean="0"/>
              <a:t>comms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3848100" y="46482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Calibrate speed controllers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3848100" y="57912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 timers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8" idx="4"/>
            <a:endCxn id="10" idx="0"/>
          </p:cNvCxnSpPr>
          <p:nvPr/>
        </p:nvCxnSpPr>
        <p:spPr>
          <a:xfrm flipH="1">
            <a:off x="4495796" y="762000"/>
            <a:ext cx="4" cy="228600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2"/>
            <a:endCxn id="9" idx="0"/>
          </p:cNvCxnSpPr>
          <p:nvPr/>
        </p:nvCxnSpPr>
        <p:spPr>
          <a:xfrm>
            <a:off x="4495796" y="1828800"/>
            <a:ext cx="4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9" idx="2"/>
            <a:endCxn id="11" idx="0"/>
          </p:cNvCxnSpPr>
          <p:nvPr/>
        </p:nvCxnSpPr>
        <p:spPr>
          <a:xfrm>
            <a:off x="4495800" y="31242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2"/>
            <a:endCxn id="12" idx="0"/>
          </p:cNvCxnSpPr>
          <p:nvPr/>
        </p:nvCxnSpPr>
        <p:spPr>
          <a:xfrm>
            <a:off x="4495800" y="42672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2" idx="2"/>
            <a:endCxn id="14" idx="0"/>
          </p:cNvCxnSpPr>
          <p:nvPr/>
        </p:nvCxnSpPr>
        <p:spPr>
          <a:xfrm>
            <a:off x="4495800" y="54864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9" name="Audio_000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505200" y="4953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6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>
            <a:off x="1752600" y="3352800"/>
            <a:ext cx="1676400" cy="53340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04800" y="3048000"/>
            <a:ext cx="1524000" cy="11430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DCM</a:t>
            </a:r>
            <a:endParaRPr lang="en-US" sz="3200" dirty="0"/>
          </a:p>
        </p:txBody>
      </p:sp>
      <p:sp>
        <p:nvSpPr>
          <p:cNvPr id="11" name="Right Arrow 10"/>
          <p:cNvSpPr/>
          <p:nvPr/>
        </p:nvSpPr>
        <p:spPr>
          <a:xfrm rot="8806665">
            <a:off x="6418052" y="4069949"/>
            <a:ext cx="1260242" cy="53340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315200" y="3124200"/>
            <a:ext cx="1524000" cy="11430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PID</a:t>
            </a:r>
            <a:endParaRPr lang="en-US" sz="3200" dirty="0"/>
          </a:p>
        </p:txBody>
      </p:sp>
      <p:sp>
        <p:nvSpPr>
          <p:cNvPr id="12" name="Oval 11"/>
          <p:cNvSpPr/>
          <p:nvPr/>
        </p:nvSpPr>
        <p:spPr>
          <a:xfrm>
            <a:off x="3086096" y="152400"/>
            <a:ext cx="1981200" cy="533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 Loop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429000" y="20574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Read gyroscope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3428996" y="9144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Read </a:t>
            </a:r>
            <a:r>
              <a:rPr lang="en-US" dirty="0" err="1" smtClean="0"/>
              <a:t>accelero</a:t>
            </a:r>
            <a:r>
              <a:rPr lang="en-US" dirty="0" smtClean="0"/>
              <a:t>-meter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3429000" y="32004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Perform </a:t>
            </a:r>
            <a:r>
              <a:rPr lang="en-US" dirty="0" err="1" smtClean="0"/>
              <a:t>odometry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5257800" y="5781682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Log state</a:t>
            </a:r>
            <a:endParaRPr lang="en-US" dirty="0"/>
          </a:p>
        </p:txBody>
      </p:sp>
      <p:cxnSp>
        <p:nvCxnSpPr>
          <p:cNvPr id="18" name="Straight Arrow Connector 17"/>
          <p:cNvCxnSpPr>
            <a:endCxn id="14" idx="0"/>
          </p:cNvCxnSpPr>
          <p:nvPr/>
        </p:nvCxnSpPr>
        <p:spPr>
          <a:xfrm flipH="1">
            <a:off x="4076696" y="685800"/>
            <a:ext cx="4" cy="228600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4" idx="2"/>
            <a:endCxn id="13" idx="0"/>
          </p:cNvCxnSpPr>
          <p:nvPr/>
        </p:nvCxnSpPr>
        <p:spPr>
          <a:xfrm>
            <a:off x="4076696" y="1752600"/>
            <a:ext cx="4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3" idx="2"/>
            <a:endCxn id="15" idx="0"/>
          </p:cNvCxnSpPr>
          <p:nvPr/>
        </p:nvCxnSpPr>
        <p:spPr>
          <a:xfrm>
            <a:off x="4076700" y="28956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6" idx="2"/>
            <a:endCxn id="17" idx="0"/>
          </p:cNvCxnSpPr>
          <p:nvPr/>
        </p:nvCxnSpPr>
        <p:spPr>
          <a:xfrm>
            <a:off x="5905500" y="5476882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3652841" y="4543414"/>
            <a:ext cx="952500" cy="990600"/>
            <a:chOff x="1790700" y="4610100"/>
            <a:chExt cx="952500" cy="990600"/>
          </a:xfrm>
        </p:grpSpPr>
        <p:sp>
          <p:nvSpPr>
            <p:cNvPr id="23" name="Rectangle 22"/>
            <p:cNvSpPr/>
            <p:nvPr/>
          </p:nvSpPr>
          <p:spPr>
            <a:xfrm rot="2700000">
              <a:off x="1752600" y="4648200"/>
              <a:ext cx="990600" cy="9144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28800" y="4724400"/>
              <a:ext cx="91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Are we flying?</a:t>
              </a:r>
              <a:endParaRPr lang="en-US" dirty="0"/>
            </a:p>
          </p:txBody>
        </p:sp>
      </p:grpSp>
      <p:cxnSp>
        <p:nvCxnSpPr>
          <p:cNvPr id="37" name="Straight Arrow Connector 36"/>
          <p:cNvCxnSpPr/>
          <p:nvPr/>
        </p:nvCxnSpPr>
        <p:spPr>
          <a:xfrm>
            <a:off x="4076704" y="4038600"/>
            <a:ext cx="0" cy="32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800600" y="5062541"/>
            <a:ext cx="457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5257800" y="4591050"/>
            <a:ext cx="1295400" cy="923330"/>
            <a:chOff x="5257800" y="4591050"/>
            <a:chExt cx="1295400" cy="923330"/>
          </a:xfrm>
        </p:grpSpPr>
        <p:sp>
          <p:nvSpPr>
            <p:cNvPr id="16" name="Rounded Rectangle 15"/>
            <p:cNvSpPr/>
            <p:nvPr/>
          </p:nvSpPr>
          <p:spPr>
            <a:xfrm>
              <a:off x="5257800" y="4638682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257800" y="4591050"/>
              <a:ext cx="1295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Stage motor commands</a:t>
              </a:r>
              <a:endParaRPr lang="en-US" dirty="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724400" y="4724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yes</a:t>
            </a:r>
            <a:endParaRPr lang="en-US" dirty="0"/>
          </a:p>
        </p:txBody>
      </p:sp>
      <p:cxnSp>
        <p:nvCxnSpPr>
          <p:cNvPr id="47" name="Elbow Connector 46"/>
          <p:cNvCxnSpPr>
            <a:stCxn id="17" idx="1"/>
            <a:endCxn id="14" idx="1"/>
          </p:cNvCxnSpPr>
          <p:nvPr/>
        </p:nvCxnSpPr>
        <p:spPr>
          <a:xfrm rot="10800000">
            <a:off x="3428996" y="1333500"/>
            <a:ext cx="1828804" cy="4867282"/>
          </a:xfrm>
          <a:prstGeom prst="bentConnector3">
            <a:avLst>
              <a:gd name="adj1" fmla="val 13281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2819400" y="5016500"/>
            <a:ext cx="603250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895600" y="4724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29</a:t>
            </a:fld>
            <a:endParaRPr lang="en-US"/>
          </a:p>
        </p:txBody>
      </p:sp>
      <p:cxnSp>
        <p:nvCxnSpPr>
          <p:cNvPr id="12" name="Straight Arrow Connector 11"/>
          <p:cNvCxnSpPr>
            <a:endCxn id="23" idx="0"/>
          </p:cNvCxnSpPr>
          <p:nvPr/>
        </p:nvCxnSpPr>
        <p:spPr>
          <a:xfrm>
            <a:off x="4648200" y="3048000"/>
            <a:ext cx="914400" cy="1905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3543296" y="304800"/>
            <a:ext cx="1981200" cy="533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XBEE ISR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1219200" y="211455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 flying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3048000" y="49530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Send sensor values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4533896" y="838200"/>
            <a:ext cx="4" cy="1005840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2505075" y="2552700"/>
            <a:ext cx="1371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2895600" y="2743200"/>
            <a:ext cx="12192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2" idx="0"/>
          </p:cNvCxnSpPr>
          <p:nvPr/>
        </p:nvCxnSpPr>
        <p:spPr>
          <a:xfrm flipH="1">
            <a:off x="3695700" y="3048000"/>
            <a:ext cx="723900" cy="1905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114675" y="2171700"/>
            <a:ext cx="277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grpSp>
        <p:nvGrpSpPr>
          <p:cNvPr id="45" name="Group 44"/>
          <p:cNvGrpSpPr/>
          <p:nvPr/>
        </p:nvGrpSpPr>
        <p:grpSpPr>
          <a:xfrm>
            <a:off x="1625600" y="3651250"/>
            <a:ext cx="1295400" cy="615950"/>
            <a:chOff x="1066800" y="3610570"/>
            <a:chExt cx="1295400" cy="885230"/>
          </a:xfrm>
        </p:grpSpPr>
        <p:sp>
          <p:nvSpPr>
            <p:cNvPr id="21" name="Rounded Rectangle 20"/>
            <p:cNvSpPr/>
            <p:nvPr/>
          </p:nvSpPr>
          <p:spPr>
            <a:xfrm>
              <a:off x="1066800" y="3657600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6800" y="3610570"/>
              <a:ext cx="1295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Emergency stop!</a:t>
              </a:r>
              <a:endParaRPr lang="en-US" dirty="0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800600" y="4953000"/>
            <a:ext cx="1524000" cy="762000"/>
            <a:chOff x="4953000" y="5781682"/>
            <a:chExt cx="1295400" cy="923330"/>
          </a:xfrm>
        </p:grpSpPr>
        <p:sp>
          <p:nvSpPr>
            <p:cNvPr id="23" name="Rounded Rectangle 22"/>
            <p:cNvSpPr/>
            <p:nvPr/>
          </p:nvSpPr>
          <p:spPr>
            <a:xfrm>
              <a:off x="4953000" y="5781682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953000" y="5781682"/>
              <a:ext cx="1295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Send control </a:t>
              </a:r>
              <a:r>
                <a:rPr lang="en-US" dirty="0" smtClean="0"/>
                <a:t>parameters</a:t>
              </a:r>
              <a:endParaRPr lang="en-US" dirty="0" smtClean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257925" y="3667720"/>
            <a:ext cx="1304925" cy="923330"/>
            <a:chOff x="4953000" y="5734057"/>
            <a:chExt cx="1304925" cy="923330"/>
          </a:xfrm>
        </p:grpSpPr>
        <p:sp>
          <p:nvSpPr>
            <p:cNvPr id="60" name="Rounded Rectangle 59"/>
            <p:cNvSpPr/>
            <p:nvPr/>
          </p:nvSpPr>
          <p:spPr>
            <a:xfrm>
              <a:off x="4953000" y="5781682"/>
              <a:ext cx="12954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962525" y="5734057"/>
              <a:ext cx="1295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Interpret and set parameter</a:t>
              </a:r>
              <a:endParaRPr lang="en-US" dirty="0"/>
            </a:p>
          </p:txBody>
        </p:sp>
      </p:grpSp>
      <p:sp>
        <p:nvSpPr>
          <p:cNvPr id="62" name="Rounded Rectangle 61"/>
          <p:cNvSpPr/>
          <p:nvPr/>
        </p:nvSpPr>
        <p:spPr>
          <a:xfrm>
            <a:off x="6629400" y="21336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Dump log</a:t>
            </a:r>
            <a:endParaRPr lang="en-US" dirty="0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5248275" y="2552700"/>
            <a:ext cx="1371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 rot="2700000">
            <a:off x="4027842" y="2056167"/>
            <a:ext cx="1005840" cy="10058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3971925" y="2258375"/>
            <a:ext cx="1143000" cy="65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Received char?</a:t>
            </a:r>
            <a:endParaRPr lang="en-US" dirty="0"/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5057775" y="2771775"/>
            <a:ext cx="12192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2819400" y="3090446"/>
            <a:ext cx="1316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</a:t>
            </a:r>
            <a:r>
              <a:rPr lang="en-US" sz="1600" dirty="0" smtClean="0"/>
              <a:t>nything else</a:t>
            </a:r>
            <a:endParaRPr lang="en-US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3733800" y="3733800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4842678" y="38100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=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5251126" y="3124200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command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5715000" y="222146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</a:t>
            </a:r>
            <a:r>
              <a:rPr lang="en-US" dirty="0" err="1" smtClean="0"/>
              <a:t>Quidditch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5943600" cy="3886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</a:t>
            </a:r>
            <a:r>
              <a:rPr lang="en-US" sz="2800" dirty="0" err="1" smtClean="0"/>
              <a:t>Quidditch</a:t>
            </a:r>
            <a:r>
              <a:rPr lang="en-US" sz="2800" dirty="0" smtClean="0"/>
              <a:t>?</a:t>
            </a:r>
          </a:p>
          <a:p>
            <a:pPr lvl="1"/>
            <a:r>
              <a:rPr lang="en-US" sz="2400" dirty="0" smtClean="0"/>
              <a:t>Players and balls</a:t>
            </a:r>
            <a:br>
              <a:rPr lang="en-US" sz="2400" dirty="0" smtClean="0"/>
            </a:br>
            <a:r>
              <a:rPr lang="en-US" sz="2400" dirty="0" smtClean="0"/>
              <a:t>move in 3-D space</a:t>
            </a:r>
          </a:p>
          <a:p>
            <a:pPr lvl="1"/>
            <a:r>
              <a:rPr lang="en-US" sz="2400" dirty="0" smtClean="0"/>
              <a:t>Snitch wins the game</a:t>
            </a:r>
          </a:p>
          <a:p>
            <a:r>
              <a:rPr lang="en-US" sz="2800" dirty="0" err="1" smtClean="0"/>
              <a:t>Muggle</a:t>
            </a:r>
            <a:r>
              <a:rPr lang="en-US" sz="2800" dirty="0" smtClean="0"/>
              <a:t> </a:t>
            </a:r>
            <a:r>
              <a:rPr lang="en-US" sz="2800" dirty="0" err="1" smtClean="0"/>
              <a:t>Quidditch</a:t>
            </a:r>
            <a:endParaRPr lang="en-US" sz="2800" dirty="0" smtClean="0"/>
          </a:p>
          <a:p>
            <a:pPr lvl="1"/>
            <a:r>
              <a:rPr lang="en-US" sz="2400" dirty="0" smtClean="0"/>
              <a:t>Snitch is a human</a:t>
            </a:r>
          </a:p>
          <a:p>
            <a:pPr lvl="1"/>
            <a:r>
              <a:rPr lang="en-US" sz="2400" dirty="0" smtClean="0"/>
              <a:t>Snitch could be a robot</a:t>
            </a:r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981200"/>
            <a:ext cx="3886200" cy="2914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14400" y="1447800"/>
            <a:ext cx="1981200" cy="533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Timer A ISR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257300" y="35052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Blink heartbeat LED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257296" y="22098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Calculate control frequency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11" idx="4"/>
            <a:endCxn id="13" idx="0"/>
          </p:cNvCxnSpPr>
          <p:nvPr/>
        </p:nvCxnSpPr>
        <p:spPr>
          <a:xfrm flipH="1">
            <a:off x="1904996" y="1981200"/>
            <a:ext cx="4" cy="228600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3" idx="2"/>
            <a:endCxn id="12" idx="0"/>
          </p:cNvCxnSpPr>
          <p:nvPr/>
        </p:nvCxnSpPr>
        <p:spPr>
          <a:xfrm>
            <a:off x="1904996" y="3048000"/>
            <a:ext cx="4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3448050" y="1457325"/>
            <a:ext cx="1981200" cy="533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Timer B ISR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3655691" y="2219325"/>
            <a:ext cx="15621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Send staged motor commands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17" idx="4"/>
            <a:endCxn id="18" idx="0"/>
          </p:cNvCxnSpPr>
          <p:nvPr/>
        </p:nvCxnSpPr>
        <p:spPr>
          <a:xfrm flipH="1">
            <a:off x="4436741" y="1990725"/>
            <a:ext cx="1909" cy="228600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6096000" y="1524000"/>
            <a:ext cx="1981200" cy="533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ADC ISR</a:t>
            </a:r>
            <a:endParaRPr lang="en-US" dirty="0"/>
          </a:p>
        </p:txBody>
      </p:sp>
      <p:sp>
        <p:nvSpPr>
          <p:cNvPr id="31" name="Rounded Rectangle 30"/>
          <p:cNvSpPr/>
          <p:nvPr/>
        </p:nvSpPr>
        <p:spPr>
          <a:xfrm>
            <a:off x="6438900" y="3581400"/>
            <a:ext cx="12954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Read horizontal </a:t>
            </a:r>
            <a:r>
              <a:rPr lang="en-US" dirty="0" err="1" smtClean="0"/>
              <a:t>sonars</a:t>
            </a:r>
            <a:endParaRPr lang="en-US" dirty="0"/>
          </a:p>
        </p:txBody>
      </p:sp>
      <p:sp>
        <p:nvSpPr>
          <p:cNvPr id="32" name="Rounded Rectangle 31"/>
          <p:cNvSpPr/>
          <p:nvPr/>
        </p:nvSpPr>
        <p:spPr>
          <a:xfrm>
            <a:off x="6305546" y="2286000"/>
            <a:ext cx="1562104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Read ground-facing sonar</a:t>
            </a:r>
            <a:endParaRPr lang="en-US" dirty="0"/>
          </a:p>
        </p:txBody>
      </p:sp>
      <p:cxnSp>
        <p:nvCxnSpPr>
          <p:cNvPr id="33" name="Straight Arrow Connector 32"/>
          <p:cNvCxnSpPr>
            <a:stCxn id="30" idx="4"/>
            <a:endCxn id="32" idx="0"/>
          </p:cNvCxnSpPr>
          <p:nvPr/>
        </p:nvCxnSpPr>
        <p:spPr>
          <a:xfrm flipH="1">
            <a:off x="7086598" y="2057400"/>
            <a:ext cx="2" cy="228600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2" idx="2"/>
            <a:endCxn id="31" idx="0"/>
          </p:cNvCxnSpPr>
          <p:nvPr/>
        </p:nvCxnSpPr>
        <p:spPr>
          <a:xfrm>
            <a:off x="7086598" y="3124200"/>
            <a:ext cx="2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Stabilization: One Axis at Midterm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10" name="quadfail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224492"/>
            <a:ext cx="6629400" cy="496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Stabilization: One Axis Progress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9" name="y-axis-test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220260"/>
            <a:ext cx="6705600" cy="502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Stabilization: (or not)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stab_not_trim_1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149350"/>
            <a:ext cx="6858000" cy="513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Stabilization: (or not)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7" name="stableornot_00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143000"/>
            <a:ext cx="69342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295400"/>
            <a:ext cx="7010400" cy="48768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Tune PID constants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Change </a:t>
            </a:r>
            <a:r>
              <a:rPr lang="en-US" dirty="0" err="1" smtClean="0"/>
              <a:t>odometry</a:t>
            </a:r>
            <a:r>
              <a:rPr lang="en-US" dirty="0" smtClean="0"/>
              <a:t> from complementary filter to DCM matrix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Make plots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Time-delayed data logging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Small problem revealed: slow response time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Even more PID tuning + shenanigans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Big problem revealed: gyro noise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Software filtering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Control loop optimization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Mechanical damping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Alternative gyro (</a:t>
            </a:r>
            <a:r>
              <a:rPr lang="en-US" dirty="0" err="1" smtClean="0"/>
              <a:t>Wii</a:t>
            </a:r>
            <a:r>
              <a:rPr lang="en-US" dirty="0" smtClean="0"/>
              <a:t> Motion Plus)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Debugging: Plots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10" name="Content Placeholder 9" descr="untitle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19200"/>
            <a:ext cx="91440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Debugging: Plots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9" name="Content Placeholder 8" descr="workin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19200"/>
            <a:ext cx="9144000" cy="51979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Debugging: Plots</a:t>
            </a:r>
            <a:endParaRPr lang="en-US" dirty="0"/>
          </a:p>
        </p:txBody>
      </p:sp>
      <p:pic>
        <p:nvPicPr>
          <p:cNvPr id="7" name="Content Placeholder 6" descr="noisy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19200"/>
            <a:ext cx="9144000" cy="519792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Catastrophe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90600" y="1295400"/>
            <a:ext cx="7010400" cy="4876800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2800" dirty="0" smtClean="0"/>
              <a:t>Combination of factors leads to disaster</a:t>
            </a:r>
          </a:p>
          <a:p>
            <a:pPr marL="746125" lvl="1" indent="-457200"/>
            <a:r>
              <a:rPr lang="en-US" sz="2400" dirty="0" smtClean="0"/>
              <a:t>Motor wear and tear</a:t>
            </a:r>
          </a:p>
          <a:p>
            <a:pPr marL="746125" lvl="1" indent="-457200"/>
            <a:r>
              <a:rPr lang="en-US" sz="2400" dirty="0" smtClean="0"/>
              <a:t>Mysterious processor faults</a:t>
            </a:r>
          </a:p>
          <a:p>
            <a:pPr marL="746125" lvl="1" indent="-457200"/>
            <a:r>
              <a:rPr lang="en-US" sz="2400" dirty="0" smtClean="0"/>
              <a:t>Robot attacks Alex (partially explained)</a:t>
            </a:r>
          </a:p>
          <a:p>
            <a:pPr marL="457200" indent="-457200"/>
            <a:r>
              <a:rPr lang="en-US" sz="2800" dirty="0" smtClean="0"/>
              <a:t>Endgame</a:t>
            </a:r>
          </a:p>
          <a:p>
            <a:pPr marL="746125" lvl="1" indent="-457200"/>
            <a:r>
              <a:rPr lang="en-US" sz="2400" dirty="0" smtClean="0"/>
              <a:t>Switch gyroscopes</a:t>
            </a:r>
          </a:p>
          <a:p>
            <a:pPr marL="746125" lvl="1" indent="-457200"/>
            <a:r>
              <a:rPr lang="en-US" sz="2400" dirty="0" smtClean="0"/>
              <a:t>Switch main processor to </a:t>
            </a:r>
            <a:r>
              <a:rPr lang="en-US" sz="2400" dirty="0" err="1" smtClean="0"/>
              <a:t>Arduino</a:t>
            </a:r>
            <a:endParaRPr lang="en-US" sz="2400" dirty="0" smtClean="0"/>
          </a:p>
          <a:p>
            <a:pPr marL="746125" lvl="1" indent="-457200"/>
            <a:r>
              <a:rPr lang="en-US" sz="2400" dirty="0" smtClean="0"/>
              <a:t>Change the rules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</a:t>
            </a:r>
            <a:r>
              <a:rPr lang="en-US" dirty="0" err="1" smtClean="0"/>
              <a:t>Quadcopters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333" t="32000" r="13333" b="14667"/>
          <a:stretch>
            <a:fillRect/>
          </a:stretch>
        </p:blipFill>
        <p:spPr bwMode="auto">
          <a:xfrm>
            <a:off x="59269" y="1600200"/>
            <a:ext cx="905256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4274" name="Picture 2" descr="C:\Users\aburka1\Desktop\images\quadcopter\2012-04-23 14.40.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Redesign: 2D Obstacle Avoidance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66800" y="1295400"/>
            <a:ext cx="7010400" cy="4876800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2800" dirty="0" smtClean="0"/>
              <a:t>Project goals</a:t>
            </a:r>
            <a:br>
              <a:rPr lang="en-US" sz="2800" dirty="0" smtClean="0"/>
            </a:br>
            <a:endParaRPr lang="en-US" sz="2800" dirty="0" smtClean="0"/>
          </a:p>
          <a:p>
            <a:pPr marL="746125" lvl="1" indent="-457200">
              <a:buFont typeface="+mj-lt"/>
              <a:buAutoNum type="arabicPeriod"/>
            </a:pPr>
            <a:r>
              <a:rPr lang="en-US" sz="2400" dirty="0" smtClean="0"/>
              <a:t>Fly</a:t>
            </a:r>
            <a:br>
              <a:rPr lang="en-US" sz="2400" dirty="0" smtClean="0"/>
            </a:br>
            <a:endParaRPr lang="en-US" sz="2400" dirty="0" smtClean="0"/>
          </a:p>
          <a:p>
            <a:pPr marL="746125" lvl="1" indent="-457200">
              <a:buFont typeface="+mj-lt"/>
              <a:buAutoNum type="arabicPeriod"/>
            </a:pPr>
            <a:r>
              <a:rPr lang="en-US" sz="2400" dirty="0" smtClean="0"/>
              <a:t>Dynamically avoid obstacles</a:t>
            </a:r>
          </a:p>
        </p:txBody>
      </p:sp>
      <p:sp>
        <p:nvSpPr>
          <p:cNvPr id="9" name="Multiply 8"/>
          <p:cNvSpPr/>
          <p:nvPr/>
        </p:nvSpPr>
        <p:spPr>
          <a:xfrm>
            <a:off x="457200" y="2057400"/>
            <a:ext cx="1066800" cy="1066800"/>
          </a:xfrm>
          <a:prstGeom prst="mathMultiply">
            <a:avLst>
              <a:gd name="adj1" fmla="val 12409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066800" y="1295400"/>
            <a:ext cx="70104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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  <a:t>Project goals</a:t>
            </a:r>
            <a:b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</a:b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dobe Garamond Pro Bold" pitchFamily="18" charset="0"/>
              <a:ea typeface="+mn-ea"/>
              <a:cs typeface="+mn-cs"/>
            </a:endParaRPr>
          </a:p>
          <a:p>
            <a:pPr marL="746125" marR="0" lvl="1" indent="-4572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60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</a:b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dobe Garamond Pro Bold" pitchFamily="18" charset="0"/>
              <a:ea typeface="+mn-ea"/>
              <a:cs typeface="+mn-cs"/>
            </a:endParaRPr>
          </a:p>
          <a:p>
            <a:pPr marL="746125" marR="0" lvl="1" indent="-4572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60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  <a:t>Dynamically avoid obstacles</a:t>
            </a:r>
          </a:p>
          <a:p>
            <a:pPr marL="1028700" marR="0" lvl="2" indent="-4572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  <a:t>Add caster wheels for motion</a:t>
            </a:r>
          </a:p>
          <a:p>
            <a:pPr marL="1028700" marR="0" lvl="2" indent="-4572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  <a:t>Turn propellers to provide horizontal thrust</a:t>
            </a:r>
          </a:p>
          <a:p>
            <a:pPr marL="1028700" marR="0" lvl="2" indent="-45720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dobe Garamond Pro Bold" pitchFamily="18" charset="0"/>
                <a:ea typeface="+mn-ea"/>
                <a:cs typeface="+mn-cs"/>
              </a:rPr>
              <a:t>Finally incorporate sonar sensors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dobe Garamond Pro Bold" pitchFamily="18" charset="0"/>
              <a:ea typeface="+mn-ea"/>
              <a:cs typeface="+mn-cs"/>
            </a:endParaRPr>
          </a:p>
        </p:txBody>
      </p:sp>
      <p:sp>
        <p:nvSpPr>
          <p:cNvPr id="11" name="L-Shape 10"/>
          <p:cNvSpPr/>
          <p:nvPr/>
        </p:nvSpPr>
        <p:spPr>
          <a:xfrm rot="18695837">
            <a:off x="301291" y="4041836"/>
            <a:ext cx="1282439" cy="567002"/>
          </a:xfrm>
          <a:prstGeom prst="corner">
            <a:avLst>
              <a:gd name="adj1" fmla="val 26042"/>
              <a:gd name="adj2" fmla="val 291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3251" name="Picture 3" descr="C:\Users\aburka1\Downloads\2012-04-27_15-33-26_472.jpg"/>
          <p:cNvPicPr>
            <a:picLocks noChangeArrowheads="1"/>
          </p:cNvPicPr>
          <p:nvPr/>
        </p:nvPicPr>
        <p:blipFill>
          <a:blip r:embed="rId2" cstate="print"/>
          <a:srcRect l="13333" r="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Redesign: 2D Obstacle Avoidance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7" name="Picture 6" descr="2012-04-25 16.14.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Redesign: 2D Obstacle Avoidance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8" name="bounc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13333" b="13333"/>
          <a:stretch>
            <a:fillRect/>
          </a:stretch>
        </p:blipFill>
        <p:spPr>
          <a:xfrm>
            <a:off x="0" y="1219200"/>
            <a:ext cx="91440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447800"/>
            <a:ext cx="6096000" cy="36576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Wake up!</a:t>
            </a:r>
            <a:br>
              <a:rPr lang="en-US" sz="6000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It’s a live demo!</a:t>
            </a:r>
            <a:endParaRPr lang="en-US" sz="6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Failed to overcome gyro noise issues</a:t>
            </a:r>
          </a:p>
          <a:p>
            <a:r>
              <a:rPr lang="en-US" dirty="0" smtClean="0"/>
              <a:t>Never use I</a:t>
            </a:r>
            <a:r>
              <a:rPr lang="en-US" baseline="30000" dirty="0" smtClean="0"/>
              <a:t>2</a:t>
            </a:r>
            <a:r>
              <a:rPr lang="en-US" dirty="0" smtClean="0"/>
              <a:t>C</a:t>
            </a:r>
          </a:p>
          <a:p>
            <a:r>
              <a:rPr lang="en-US" dirty="0" smtClean="0"/>
              <a:t>Demonstrated one-axis stabilization</a:t>
            </a:r>
          </a:p>
          <a:p>
            <a:r>
              <a:rPr lang="en-US" dirty="0" smtClean="0"/>
              <a:t>Demonstrated sonar obstacle avoidance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Prof. Erik Cheever</a:t>
            </a:r>
          </a:p>
          <a:p>
            <a:r>
              <a:rPr lang="en-US" dirty="0" smtClean="0"/>
              <a:t>Prof. Matt </a:t>
            </a:r>
            <a:r>
              <a:rPr lang="en-US" dirty="0" err="1" smtClean="0"/>
              <a:t>Zucker</a:t>
            </a:r>
            <a:endParaRPr lang="en-US" dirty="0" smtClean="0"/>
          </a:p>
          <a:p>
            <a:r>
              <a:rPr lang="en-US" dirty="0" smtClean="0"/>
              <a:t>Alex </a:t>
            </a:r>
            <a:r>
              <a:rPr lang="en-US" dirty="0" err="1" smtClean="0"/>
              <a:t>Kushleyev</a:t>
            </a:r>
            <a:endParaRPr lang="en-US" dirty="0" smtClean="0"/>
          </a:p>
          <a:p>
            <a:r>
              <a:rPr lang="en-US" dirty="0" smtClean="0"/>
              <a:t>Ed </a:t>
            </a:r>
            <a:r>
              <a:rPr lang="en-US" dirty="0" err="1" smtClean="0"/>
              <a:t>Jaoudi</a:t>
            </a:r>
            <a:endParaRPr lang="en-US" dirty="0" smtClean="0"/>
          </a:p>
          <a:p>
            <a:r>
              <a:rPr lang="en-US" dirty="0" smtClean="0"/>
              <a:t>Grant Smith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60418" name="Picture 2" descr="e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00200"/>
            <a:ext cx="1304925" cy="1476375"/>
          </a:xfrm>
          <a:prstGeom prst="rect">
            <a:avLst/>
          </a:prstGeom>
          <a:noFill/>
        </p:spPr>
      </p:pic>
      <p:pic>
        <p:nvPicPr>
          <p:cNvPr id="60420" name="Picture 4" descr="Matt Zuck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219200"/>
            <a:ext cx="1428750" cy="2143125"/>
          </a:xfrm>
          <a:prstGeom prst="rect">
            <a:avLst/>
          </a:prstGeom>
          <a:noFill/>
        </p:spPr>
      </p:pic>
      <p:pic>
        <p:nvPicPr>
          <p:cNvPr id="60422" name="Picture 6" descr="http://engin.swarthmore.edu/~ejaoudi1/index_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657600"/>
            <a:ext cx="1352550" cy="1828800"/>
          </a:xfrm>
          <a:prstGeom prst="rect">
            <a:avLst/>
          </a:prstGeom>
          <a:noFill/>
        </p:spPr>
      </p:pic>
      <p:pic>
        <p:nvPicPr>
          <p:cNvPr id="60424" name="Picture 8" descr="https://secure.gravatar.com/avatar/66982d85f0ff5f73f81e1d486477e0e8?s=140&amp;d=https://a248.e.akamai.net/assets.github.com%2Fimages%2Fgravatars%2Fgravatar-1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3886200"/>
            <a:ext cx="1333500" cy="133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</a:t>
            </a:r>
            <a:r>
              <a:rPr lang="en-US" dirty="0" err="1" smtClean="0"/>
              <a:t>Quadcopters</a:t>
            </a:r>
            <a:r>
              <a:rPr lang="en-US" dirty="0" smtClean="0"/>
              <a:t> (roll)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2857" t="22857" r="27143" b="3238"/>
          <a:stretch>
            <a:fillRect/>
          </a:stretch>
        </p:blipFill>
        <p:spPr bwMode="auto">
          <a:xfrm>
            <a:off x="1828800" y="1219200"/>
            <a:ext cx="5562600" cy="513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</a:t>
            </a:r>
            <a:r>
              <a:rPr lang="en-US" dirty="0" err="1" smtClean="0"/>
              <a:t>Quadcopters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333" t="32000" r="13333" b="14667"/>
          <a:stretch>
            <a:fillRect/>
          </a:stretch>
        </p:blipFill>
        <p:spPr bwMode="auto">
          <a:xfrm>
            <a:off x="59269" y="1600200"/>
            <a:ext cx="905256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</a:t>
            </a:r>
            <a:r>
              <a:rPr lang="en-US" dirty="0" err="1" smtClean="0"/>
              <a:t>Quadcopters</a:t>
            </a:r>
            <a:r>
              <a:rPr lang="en-US" dirty="0" smtClean="0"/>
              <a:t> (yaw)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9524" t="28952" r="24286" b="13905"/>
          <a:stretch>
            <a:fillRect/>
          </a:stretch>
        </p:blipFill>
        <p:spPr bwMode="auto">
          <a:xfrm>
            <a:off x="609600" y="1295400"/>
            <a:ext cx="7924800" cy="503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20" descr="2012-03-01 17.34.03.jpg"/>
          <p:cNvPicPr>
            <a:picLocks noChangeAspect="1"/>
          </p:cNvPicPr>
          <p:nvPr/>
        </p:nvPicPr>
        <p:blipFill>
          <a:blip r:embed="rId2" cstate="print"/>
          <a:srcRect l="7664" t="12956" r="1617" b="19762"/>
          <a:stretch>
            <a:fillRect/>
          </a:stretch>
        </p:blipFill>
        <p:spPr bwMode="auto">
          <a:xfrm>
            <a:off x="1920876" y="1233488"/>
            <a:ext cx="52387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3"/>
          <p:cNvSpPr>
            <a:spLocks noChangeShapeType="1"/>
          </p:cNvSpPr>
          <p:nvPr/>
        </p:nvSpPr>
        <p:spPr bwMode="auto">
          <a:xfrm flipH="1">
            <a:off x="5988050" y="2057400"/>
            <a:ext cx="1327150" cy="271463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752599" y="3200399"/>
            <a:ext cx="2101851" cy="271463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1752599" y="3505199"/>
            <a:ext cx="2330451" cy="728663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flipV="1">
            <a:off x="1752600" y="2633661"/>
            <a:ext cx="2711450" cy="338138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H="1">
            <a:off x="5333999" y="2514600"/>
            <a:ext cx="1981198" cy="533400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H="1">
            <a:off x="6096000" y="2286000"/>
            <a:ext cx="1219200" cy="304800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H="1" flipV="1">
            <a:off x="4387850" y="3776661"/>
            <a:ext cx="2927349" cy="642938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 flipV="1">
            <a:off x="4692651" y="4310063"/>
            <a:ext cx="2622549" cy="414337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 flipH="1" flipV="1">
            <a:off x="5149850" y="3548059"/>
            <a:ext cx="2165350" cy="33340"/>
          </a:xfrm>
          <a:prstGeom prst="line">
            <a:avLst/>
          </a:prstGeom>
          <a:noFill/>
          <a:ln w="3672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18" descr="https://mail-attachment.googleusercontent.com/attachment/u/0/?ui=2&amp;ik=e307062afe&amp;view=att&amp;th=136277f04fc03bb8&amp;attid=0.1&amp;disp=inline&amp;realattid=1396810683489714176-1&amp;safe=1&amp;zw&amp;saduie=AG9B_P8YooT1azj8lpXlL0ZDJOpk&amp;sadet=1332164692030&amp;sads=Hbntzvhm4jOHvgzWxfWj5kOxAZk&amp;sadssc=1"/>
          <p:cNvSpPr>
            <a:spLocks noChangeAspect="1" noChangeArrowheads="1"/>
          </p:cNvSpPr>
          <p:nvPr/>
        </p:nvSpPr>
        <p:spPr bwMode="auto">
          <a:xfrm>
            <a:off x="-344487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0" descr="https://mail-attachment.googleusercontent.com/attachment/u/0/?ui=2&amp;ik=e307062afe&amp;view=att&amp;th=136277f04fc03bb8&amp;attid=0.1&amp;disp=inline&amp;realattid=1396810683489714176-1&amp;safe=1&amp;zw&amp;saduie=AG9B_P8YooT1azj8lpXlL0ZDJOpk&amp;sadet=1332164692030&amp;sads=Hbntzvhm4jOHvgzWxfWj5kOxAZk&amp;sadssc=1"/>
          <p:cNvSpPr>
            <a:spLocks noChangeAspect="1" noChangeArrowheads="1"/>
          </p:cNvSpPr>
          <p:nvPr/>
        </p:nvSpPr>
        <p:spPr bwMode="auto">
          <a:xfrm>
            <a:off x="-344487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-76200" y="2743200"/>
            <a:ext cx="1828800" cy="1752600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en-US" sz="1800" dirty="0" err="1" smtClean="0"/>
              <a:t>Maxbotix</a:t>
            </a:r>
            <a:r>
              <a:rPr lang="en-US" sz="1800" dirty="0" smtClean="0"/>
              <a:t> sonar</a:t>
            </a:r>
          </a:p>
          <a:p>
            <a:pPr algn="r">
              <a:spcBef>
                <a:spcPts val="0"/>
              </a:spcBef>
              <a:buNone/>
            </a:pPr>
            <a:r>
              <a:rPr lang="en-US" sz="1800" dirty="0" smtClean="0"/>
              <a:t>Barometer</a:t>
            </a:r>
          </a:p>
          <a:p>
            <a:pPr algn="r">
              <a:spcBef>
                <a:spcPts val="0"/>
              </a:spcBef>
              <a:buNone/>
            </a:pPr>
            <a:r>
              <a:rPr lang="en-US" sz="1800" dirty="0" smtClean="0"/>
              <a:t>IMU</a:t>
            </a:r>
          </a:p>
          <a:p>
            <a:pPr algn="r">
              <a:spcBef>
                <a:spcPts val="0"/>
              </a:spcBef>
              <a:buNone/>
            </a:pPr>
            <a:endParaRPr lang="en-US" sz="1800" dirty="0"/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286625" y="1809750"/>
            <a:ext cx="1857375" cy="1009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buSzPct val="80000"/>
            </a:pP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C10 motors</a:t>
            </a:r>
          </a:p>
          <a:p>
            <a:pPr marL="342900" lvl="0" indent="-342900">
              <a:buSzPct val="80000"/>
            </a:pP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6x3x3 props</a:t>
            </a:r>
          </a:p>
          <a:p>
            <a:pPr marL="342900" lvl="0" indent="-342900">
              <a:buSzPct val="80000"/>
            </a:pP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Speed controllers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dobe Garamond Pro Bold" pitchFamily="18" charset="0"/>
              <a:ea typeface="+mn-ea"/>
              <a:cs typeface="+mn-cs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286625" y="3371850"/>
            <a:ext cx="2133600" cy="1009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buSzPct val="80000"/>
            </a:pPr>
            <a:r>
              <a:rPr lang="en-US" dirty="0" err="1" smtClean="0">
                <a:solidFill>
                  <a:schemeClr val="tx2"/>
                </a:solidFill>
                <a:latin typeface="Adobe Garamond Pro Bold" pitchFamily="18" charset="0"/>
              </a:rPr>
              <a:t>LiPo</a:t>
            </a: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 battery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296150" y="4248150"/>
            <a:ext cx="21336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buSzPct val="80000"/>
            </a:pP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MSP430F2618</a:t>
            </a:r>
          </a:p>
          <a:p>
            <a:pPr marL="342900" lvl="0" indent="-342900">
              <a:buSzPct val="80000"/>
            </a:pPr>
            <a:r>
              <a:rPr lang="en-US" dirty="0" err="1" smtClean="0">
                <a:solidFill>
                  <a:schemeClr val="tx2"/>
                </a:solidFill>
                <a:latin typeface="Adobe Garamond Pro Bold" pitchFamily="18" charset="0"/>
              </a:rPr>
              <a:t>Xbee</a:t>
            </a: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 modem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dobe Garamond Pro Bold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Math: </a:t>
            </a:r>
            <a:r>
              <a:rPr lang="en-US" dirty="0" err="1" smtClean="0"/>
              <a:t>Odometry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30th,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Snitchcopter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219200" y="1295400"/>
            <a:ext cx="2133600" cy="1219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Gyroscope</a:t>
            </a:r>
          </a:p>
          <a:p>
            <a:pPr algn="ctr"/>
            <a:r>
              <a:rPr lang="en-US" sz="1400" dirty="0" smtClean="0"/>
              <a:t>Accurate in short run</a:t>
            </a:r>
          </a:p>
          <a:p>
            <a:pPr algn="ctr"/>
            <a:r>
              <a:rPr lang="en-US" sz="1400" dirty="0" smtClean="0"/>
              <a:t>Drifts over time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5260848" y="1295400"/>
            <a:ext cx="2130552" cy="1219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Accelerometer</a:t>
            </a:r>
          </a:p>
          <a:p>
            <a:pPr algn="ctr"/>
            <a:r>
              <a:rPr lang="en-US" sz="1400" dirty="0" smtClean="0"/>
              <a:t>Noisy in short run</a:t>
            </a:r>
          </a:p>
          <a:p>
            <a:pPr algn="ctr"/>
            <a:r>
              <a:rPr lang="en-US" sz="1400" dirty="0" smtClean="0"/>
              <a:t>Absolute reference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3352800" y="5410200"/>
            <a:ext cx="1905000" cy="990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Quadcopter</a:t>
            </a:r>
            <a:r>
              <a:rPr lang="en-US" dirty="0" smtClean="0"/>
              <a:t> Orientation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752600" y="3276600"/>
            <a:ext cx="5105400" cy="1524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342900" lvl="0" indent="-342900">
              <a:spcBef>
                <a:spcPts val="1600"/>
              </a:spcBef>
              <a:buSzPct val="80000"/>
              <a:buFont typeface="Wingdings" pitchFamily="2" charset="2"/>
              <a:buChar char=""/>
            </a:pP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Complementary filter (our first approach)</a:t>
            </a:r>
          </a:p>
          <a:p>
            <a:pPr marL="342900" lvl="0" indent="-342900">
              <a:spcBef>
                <a:spcPts val="1600"/>
              </a:spcBef>
              <a:buSzPct val="80000"/>
              <a:buFont typeface="Wingdings" pitchFamily="2" charset="2"/>
              <a:buChar char=""/>
            </a:pP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Direction cosine matrix (our second approach)</a:t>
            </a:r>
          </a:p>
          <a:p>
            <a:pPr marL="342900" lvl="0" indent="-342900">
              <a:spcBef>
                <a:spcPts val="1600"/>
              </a:spcBef>
              <a:buSzPct val="80000"/>
              <a:buFont typeface="Wingdings" pitchFamily="2" charset="2"/>
              <a:buChar char=""/>
            </a:pPr>
            <a:r>
              <a:rPr lang="en-US" dirty="0" err="1" smtClean="0">
                <a:solidFill>
                  <a:schemeClr val="tx2"/>
                </a:solidFill>
                <a:latin typeface="Adobe Garamond Pro Bold" pitchFamily="18" charset="0"/>
              </a:rPr>
              <a:t>Kalman</a:t>
            </a:r>
            <a:r>
              <a:rPr lang="en-US" dirty="0" smtClean="0">
                <a:solidFill>
                  <a:schemeClr val="tx2"/>
                </a:solidFill>
                <a:latin typeface="Adobe Garamond Pro Bold" pitchFamily="18" charset="0"/>
              </a:rPr>
              <a:t> filter (computationally intensive)</a:t>
            </a:r>
          </a:p>
          <a:p>
            <a:pPr algn="ctr"/>
            <a:endParaRPr lang="en-US" dirty="0"/>
          </a:p>
        </p:txBody>
      </p:sp>
      <p:sp>
        <p:nvSpPr>
          <p:cNvPr id="19" name="Down Arrow 18"/>
          <p:cNvSpPr/>
          <p:nvPr/>
        </p:nvSpPr>
        <p:spPr>
          <a:xfrm>
            <a:off x="4114800" y="4800600"/>
            <a:ext cx="381000" cy="6096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2057400" y="2514600"/>
            <a:ext cx="381000" cy="7620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6175248" y="2514600"/>
            <a:ext cx="381000" cy="7620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ir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Air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i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35000">
              <a:schemeClr val="phClr">
                <a:tint val="50000"/>
                <a:satMod val="250000"/>
              </a:schemeClr>
            </a:gs>
            <a:gs pos="100000">
              <a:schemeClr val="phClr">
                <a:tint val="40000"/>
                <a:satMod val="350000"/>
              </a:schemeClr>
            </a:gs>
          </a:gsLst>
          <a:lin ang="87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50000"/>
                <a:satMod val="110000"/>
              </a:schemeClr>
              <a:schemeClr val="phClr">
                <a:tint val="70000"/>
                <a:satMod val="150000"/>
              </a:schemeClr>
            </a:duotone>
          </a:blip>
          <a:tile tx="0" ty="0" sx="35000" sy="35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  <a:ln w="19050" cap="flat" cmpd="sng" algn="ctr">
          <a:solidFill>
            <a:schemeClr val="phClr">
              <a:shade val="80000"/>
              <a:satMod val="110000"/>
            </a:schemeClr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25400" dir="5400000" rotWithShape="0">
              <a:srgbClr val="FFFFFF">
                <a:alpha val="50000"/>
              </a:srgbClr>
            </a:outerShdw>
            <a:reflection blurRad="63500" stA="20000" endPos="15000" dist="12700" dir="5400000" sy="-100000" rotWithShape="0"/>
          </a:effectLst>
        </a:effectStyle>
        <a:effectStyle>
          <a:effectLst>
            <a:reflection blurRad="127000" stA="25000" endPos="20000" dist="38100" dir="5400000" sy="-100000" rotWithShape="0"/>
          </a:effectLst>
          <a:scene3d>
            <a:camera prst="orthographicFront">
              <a:rot lat="0" lon="0" rev="0"/>
            </a:camera>
            <a:lightRig rig="balanced" dir="b">
              <a:rot lat="0" lon="0" rev="2700000"/>
            </a:lightRig>
          </a:scene3d>
          <a:sp3d>
            <a:bevelT w="381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52000">
              <a:srgbClr val="D8D8D8"/>
            </a:gs>
            <a:gs pos="100000">
              <a:schemeClr val="phClr">
                <a:lumMod val="25000"/>
              </a:schemeClr>
            </a:gs>
          </a:gsLst>
          <a:path path="circle">
            <a:fillToRect t="-80000" r="80000" b="180000"/>
          </a:path>
        </a:gradFill>
        <a:gradFill rotWithShape="1">
          <a:gsLst>
            <a:gs pos="0">
              <a:schemeClr val="accent5"/>
            </a:gs>
            <a:gs pos="52000">
              <a:srgbClr val="D8D8D8"/>
            </a:gs>
            <a:gs pos="100000">
              <a:schemeClr val="phClr">
                <a:lumMod val="25000"/>
              </a:schemeClr>
            </a:gs>
          </a:gsLst>
          <a:path path="circle">
            <a:fillToRect t="-80000" r="8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Air</Template>
  <TotalTime>2348</TotalTime>
  <Words>876</Words>
  <Application>Microsoft Office PowerPoint</Application>
  <PresentationFormat>On-screen Show (4:3)</PresentationFormat>
  <Paragraphs>374</Paragraphs>
  <Slides>47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Air</vt:lpstr>
      <vt:lpstr>Snitchcopter</vt:lpstr>
      <vt:lpstr>Outline</vt:lpstr>
      <vt:lpstr>Background: Quidditch</vt:lpstr>
      <vt:lpstr>Background: Quadcopters</vt:lpstr>
      <vt:lpstr>Background: Quadcopters (roll)</vt:lpstr>
      <vt:lpstr>Background: Quadcopters</vt:lpstr>
      <vt:lpstr>Background: Quadcopters (yaw)</vt:lpstr>
      <vt:lpstr>System Design</vt:lpstr>
      <vt:lpstr>Math: Odometry</vt:lpstr>
      <vt:lpstr>Math: Complementary Filter</vt:lpstr>
      <vt:lpstr>Math: Gyro integration</vt:lpstr>
      <vt:lpstr>Math: Direction Cosine Matrix</vt:lpstr>
      <vt:lpstr>Control: PID</vt:lpstr>
      <vt:lpstr>Build</vt:lpstr>
      <vt:lpstr>Slide 15</vt:lpstr>
      <vt:lpstr>Build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Stabilization: One Axis at Midterm</vt:lpstr>
      <vt:lpstr>Stabilization: One Axis Progress</vt:lpstr>
      <vt:lpstr>Stabilization: (or not)</vt:lpstr>
      <vt:lpstr>Stabilization: (or not)</vt:lpstr>
      <vt:lpstr>Debugging Strategies</vt:lpstr>
      <vt:lpstr>Debugging: Plots</vt:lpstr>
      <vt:lpstr>Debugging: Plots</vt:lpstr>
      <vt:lpstr>Debugging: Plots</vt:lpstr>
      <vt:lpstr>Catastrophe</vt:lpstr>
      <vt:lpstr>Slide 40</vt:lpstr>
      <vt:lpstr>Redesign: 2D Obstacle Avoidance</vt:lpstr>
      <vt:lpstr>Slide 42</vt:lpstr>
      <vt:lpstr>Redesign: 2D Obstacle Avoidance</vt:lpstr>
      <vt:lpstr>Redesign: 2D Obstacle Avoidance</vt:lpstr>
      <vt:lpstr>Wake up!  It’s a live demo!</vt:lpstr>
      <vt:lpstr>Conclusions</vt:lpstr>
      <vt:lpstr>Acknowledgements</vt:lpstr>
    </vt:vector>
  </TitlesOfParts>
  <Company>Swarthmore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Helpdesk</dc:creator>
  <cp:lastModifiedBy>Helpdesk</cp:lastModifiedBy>
  <cp:revision>244</cp:revision>
  <dcterms:created xsi:type="dcterms:W3CDTF">2012-04-25T21:22:20Z</dcterms:created>
  <dcterms:modified xsi:type="dcterms:W3CDTF">2012-04-29T22:57:20Z</dcterms:modified>
</cp:coreProperties>
</file>